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65" r:id="rId2"/>
    <p:sldId id="257" r:id="rId3"/>
    <p:sldId id="258" r:id="rId4"/>
    <p:sldId id="259" r:id="rId5"/>
    <p:sldId id="260" r:id="rId6"/>
    <p:sldId id="261" r:id="rId7"/>
    <p:sldId id="262" r:id="rId8"/>
    <p:sldId id="263" r:id="rId9"/>
    <p:sldId id="266" r:id="rId10"/>
    <p:sldId id="267" r:id="rId11"/>
    <p:sldId id="268" r:id="rId12"/>
    <p:sldId id="279" r:id="rId13"/>
    <p:sldId id="280" r:id="rId14"/>
    <p:sldId id="281" r:id="rId15"/>
    <p:sldId id="282" r:id="rId16"/>
    <p:sldId id="269" r:id="rId17"/>
    <p:sldId id="286" r:id="rId18"/>
    <p:sldId id="287" r:id="rId19"/>
    <p:sldId id="288" r:id="rId20"/>
    <p:sldId id="289" r:id="rId21"/>
    <p:sldId id="290" r:id="rId22"/>
    <p:sldId id="292" r:id="rId23"/>
    <p:sldId id="291" r:id="rId24"/>
    <p:sldId id="273" r:id="rId25"/>
    <p:sldId id="274" r:id="rId26"/>
    <p:sldId id="275" r:id="rId27"/>
    <p:sldId id="283" r:id="rId28"/>
    <p:sldId id="284" r:id="rId29"/>
    <p:sldId id="285" r:id="rId30"/>
    <p:sldId id="293" r:id="rId31"/>
    <p:sldId id="294" r:id="rId32"/>
    <p:sldId id="295" r:id="rId33"/>
    <p:sldId id="296" r:id="rId34"/>
    <p:sldId id="298" r:id="rId35"/>
    <p:sldId id="299" r:id="rId36"/>
    <p:sldId id="297" r:id="rId37"/>
    <p:sldId id="264"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3" autoAdjust="0"/>
    <p:restoredTop sz="94660"/>
  </p:normalViewPr>
  <p:slideViewPr>
    <p:cSldViewPr snapToGrid="0">
      <p:cViewPr varScale="1">
        <p:scale>
          <a:sx n="92" d="100"/>
          <a:sy n="92" d="100"/>
        </p:scale>
        <p:origin x="30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48A87A34-81AB-432B-8DAE-1953F412C126}" type="datetimeFigureOut">
              <a:rPr lang="en-US" smtClean="0"/>
              <a:t>10/24/2020</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6D22F896-40B5-4ADD-8801-0D06FADFA095}" type="slidenum">
              <a:rPr lang="en-US" smtClean="0"/>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775467040"/>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94563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48A87A34-81AB-432B-8DAE-1953F412C126}" type="datetimeFigureOut">
              <a:rPr lang="en-US" smtClean="0"/>
              <a:t>10/24/2020</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6D22F896-40B5-4ADD-8801-0D06FADFA095}" type="slidenum">
              <a:rPr lang="en-US" smtClean="0"/>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0794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3168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48A87A34-81AB-432B-8DAE-1953F412C126}" type="datetimeFigureOut">
              <a:rPr lang="en-US" smtClean="0"/>
              <a:t>10/24/2020</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6D22F896-40B5-4ADD-8801-0D06FADFA095}" type="slidenum">
              <a:rPr lang="en-US" smtClean="0"/>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2942405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1589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09850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5383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48A87A34-81AB-432B-8DAE-1953F412C126}" type="datetimeFigureOut">
              <a:rPr lang="en-US" smtClean="0"/>
              <a:t>10/24/2020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05662777"/>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48A87A34-81AB-432B-8DAE-1953F412C126}" type="datetimeFigureOut">
              <a:rPr lang="en-US" smtClean="0"/>
              <a:t>10/24/2020</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667491"/>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48A87A34-81AB-432B-8DAE-1953F412C126}" type="datetimeFigureOut">
              <a:rPr lang="en-US" smtClean="0"/>
              <a:t>10/24/2020</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535943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48A87A34-81AB-432B-8DAE-1953F412C126}" type="datetimeFigureOut">
              <a:rPr lang="en-US" smtClean="0"/>
              <a:pPr/>
              <a:t>10/24/2020</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6D22F896-40B5-4ADD-8801-0D06FADFA095}"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248844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80960" y="1023867"/>
            <a:ext cx="4033470" cy="3349641"/>
          </a:xfrm>
        </p:spPr>
        <p:txBody>
          <a:bodyPr>
            <a:normAutofit/>
          </a:bodyPr>
          <a:lstStyle/>
          <a:p>
            <a:pPr algn="ctr" rtl="1">
              <a:lnSpc>
                <a:spcPct val="150000"/>
              </a:lnSpc>
            </a:pPr>
            <a:r>
              <a:rPr lang="fa-IR" dirty="0" smtClean="0">
                <a:cs typeface="B Zar" panose="00000400000000000000" pitchFamily="2" charset="-78"/>
              </a:rPr>
              <a:t>شناخت چرم</a:t>
            </a:r>
            <a:br>
              <a:rPr lang="fa-IR" dirty="0" smtClean="0">
                <a:cs typeface="B Zar" panose="00000400000000000000" pitchFamily="2" charset="-78"/>
              </a:rPr>
            </a:br>
            <a:r>
              <a:rPr lang="fa-IR" dirty="0" smtClean="0">
                <a:cs typeface="B Zar" panose="00000400000000000000" pitchFamily="2" charset="-78"/>
              </a:rPr>
              <a:t>و راههای کنترل کیفیت</a:t>
            </a:r>
            <a:r>
              <a:rPr lang="en-US" dirty="0" smtClean="0">
                <a:cs typeface="B Zar" panose="00000400000000000000" pitchFamily="2" charset="-78"/>
              </a:rPr>
              <a:t/>
            </a:r>
            <a:br>
              <a:rPr lang="en-US" dirty="0" smtClean="0">
                <a:cs typeface="B Zar" panose="00000400000000000000" pitchFamily="2" charset="-78"/>
              </a:rPr>
            </a:br>
            <a:r>
              <a:rPr lang="fa-IR" dirty="0" smtClean="0">
                <a:cs typeface="B Zar" panose="00000400000000000000" pitchFamily="2" charset="-78"/>
              </a:rPr>
              <a:t>99/07/29</a:t>
            </a:r>
            <a:endParaRPr lang="en-US" dirty="0">
              <a:cs typeface="B Zar" panose="00000400000000000000" pitchFamily="2" charset="-78"/>
            </a:endParaRPr>
          </a:p>
        </p:txBody>
      </p:sp>
      <p:sp>
        <p:nvSpPr>
          <p:cNvPr id="3" name="Subtitle 2"/>
          <p:cNvSpPr>
            <a:spLocks noGrp="1"/>
          </p:cNvSpPr>
          <p:nvPr>
            <p:ph type="subTitle" idx="1"/>
          </p:nvPr>
        </p:nvSpPr>
        <p:spPr>
          <a:xfrm>
            <a:off x="7920752" y="4651513"/>
            <a:ext cx="3793678" cy="1331624"/>
          </a:xfrm>
        </p:spPr>
        <p:txBody>
          <a:bodyPr>
            <a:normAutofit/>
          </a:bodyPr>
          <a:lstStyle/>
          <a:p>
            <a:pPr algn="ctr" rtl="1"/>
            <a:r>
              <a:rPr lang="fa-IR" sz="2800" b="1" dirty="0" smtClean="0">
                <a:cs typeface="B Zar" panose="00000400000000000000" pitchFamily="2" charset="-78"/>
              </a:rPr>
              <a:t>شرکت مارال چرم</a:t>
            </a:r>
            <a:endParaRPr lang="fa-IR" sz="2800" b="1" dirty="0">
              <a:cs typeface="B Zar" panose="00000400000000000000" pitchFamily="2" charset="-78"/>
            </a:endParaRPr>
          </a:p>
          <a:p>
            <a:pPr algn="ctr" rtl="1"/>
            <a:r>
              <a:rPr lang="fa-IR" sz="2800" b="1" dirty="0" smtClean="0">
                <a:cs typeface="B Zar" panose="00000400000000000000" pitchFamily="2" charset="-78"/>
              </a:rPr>
              <a:t>آرش منصوری</a:t>
            </a:r>
            <a:endParaRPr lang="en-US" sz="2800" b="1" dirty="0">
              <a:cs typeface="B Zar" panose="00000400000000000000" pitchFamily="2" charset="-78"/>
            </a:endParaRPr>
          </a:p>
        </p:txBody>
      </p:sp>
    </p:spTree>
    <p:extLst>
      <p:ext uri="{BB962C8B-B14F-4D97-AF65-F5344CB8AC3E}">
        <p14:creationId xmlns:p14="http://schemas.microsoft.com/office/powerpoint/2010/main" val="315994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پوست چیست؟</a:t>
            </a:r>
            <a:endParaRPr lang="en-US" dirty="0"/>
          </a:p>
        </p:txBody>
      </p:sp>
      <p:pic>
        <p:nvPicPr>
          <p:cNvPr id="5"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33700" y="2129062"/>
            <a:ext cx="7939708" cy="4589790"/>
          </a:xfrm>
        </p:spPr>
      </p:pic>
    </p:spTree>
    <p:extLst>
      <p:ext uri="{BB962C8B-B14F-4D97-AF65-F5344CB8AC3E}">
        <p14:creationId xmlns:p14="http://schemas.microsoft.com/office/powerpoint/2010/main" val="2700220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Lotus" panose="00000400000000000000" pitchFamily="2" charset="-78"/>
              </a:rPr>
              <a:t>شناخت پوست و خواص آن</a:t>
            </a:r>
            <a:endParaRPr lang="en-US" dirty="0">
              <a:cs typeface="B Lotus" panose="00000400000000000000" pitchFamily="2" charset="-78"/>
            </a:endParaRPr>
          </a:p>
        </p:txBody>
      </p:sp>
      <p:sp>
        <p:nvSpPr>
          <p:cNvPr id="3" name="Content Placeholder 2"/>
          <p:cNvSpPr>
            <a:spLocks noGrp="1"/>
          </p:cNvSpPr>
          <p:nvPr>
            <p:ph idx="1"/>
          </p:nvPr>
        </p:nvSpPr>
        <p:spPr/>
        <p:txBody>
          <a:bodyPr>
            <a:normAutofit/>
          </a:bodyPr>
          <a:lstStyle/>
          <a:p>
            <a:pPr algn="r" rtl="1"/>
            <a:r>
              <a:rPr lang="fa-IR" sz="3200" dirty="0" smtClean="0">
                <a:cs typeface="B Lotus" panose="00000400000000000000" pitchFamily="2" charset="-78"/>
              </a:rPr>
              <a:t>پوست خام در صورت عدم رسیدگی به سرعت فاسد خواهد شد</a:t>
            </a:r>
            <a:endParaRPr lang="en-US" sz="3200" dirty="0">
              <a:cs typeface="B Lotus" panose="00000400000000000000" pitchFamily="2" charset="-78"/>
            </a:endParaRPr>
          </a:p>
        </p:txBody>
      </p:sp>
    </p:spTree>
    <p:extLst>
      <p:ext uri="{BB962C8B-B14F-4D97-AF65-F5344CB8AC3E}">
        <p14:creationId xmlns:p14="http://schemas.microsoft.com/office/powerpoint/2010/main" val="310221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933701" y="568345"/>
            <a:ext cx="7581900" cy="1560716"/>
          </a:xfrm>
          <a:solidFill>
            <a:srgbClr val="AAF0F4"/>
          </a:solidFill>
          <a:ln>
            <a:solidFill>
              <a:srgbClr val="003300"/>
            </a:solidFill>
            <a:miter lim="800000"/>
            <a:headEnd/>
            <a:tailEnd/>
          </a:ln>
        </p:spPr>
        <p:txBody>
          <a:bodyPr/>
          <a:lstStyle/>
          <a:p>
            <a:pPr algn="ctr" rtl="1" eaLnBrk="1" hangingPunct="1"/>
            <a:r>
              <a:rPr lang="fa-IR" altLang="en-US" sz="6000" b="1" dirty="0">
                <a:cs typeface="Titr" pitchFamily="2" charset="0"/>
              </a:rPr>
              <a:t>مراحل فساد پوست</a:t>
            </a:r>
            <a:endParaRPr lang="en-GB" altLang="en-US" sz="6000" b="1" dirty="0">
              <a:cs typeface="Titr" pitchFamily="2" charset="0"/>
            </a:endParaRPr>
          </a:p>
        </p:txBody>
      </p:sp>
      <p:sp>
        <p:nvSpPr>
          <p:cNvPr id="9219" name="Rectangle 3"/>
          <p:cNvSpPr>
            <a:spLocks noGrp="1" noChangeArrowheads="1"/>
          </p:cNvSpPr>
          <p:nvPr>
            <p:ph type="body" idx="1"/>
          </p:nvPr>
        </p:nvSpPr>
        <p:spPr>
          <a:xfrm>
            <a:off x="2933700" y="2129061"/>
            <a:ext cx="8229600" cy="4324128"/>
          </a:xfrm>
          <a:solidFill>
            <a:srgbClr val="B2A7F7"/>
          </a:solidFill>
          <a:ln>
            <a:solidFill>
              <a:srgbClr val="003399"/>
            </a:solidFill>
            <a:miter lim="800000"/>
            <a:headEnd/>
            <a:tailEnd/>
          </a:ln>
        </p:spPr>
        <p:txBody>
          <a:bodyPr/>
          <a:lstStyle/>
          <a:p>
            <a:pPr algn="ctr" eaLnBrk="1" hangingPunct="1">
              <a:buFontTx/>
              <a:buNone/>
            </a:pPr>
            <a:endParaRPr lang="fa-IR" altLang="en-US" b="1" dirty="0" smtClean="0">
              <a:solidFill>
                <a:srgbClr val="FF0000"/>
              </a:solidFill>
              <a:cs typeface="2  Mitra" pitchFamily="2" charset="0"/>
            </a:endParaRPr>
          </a:p>
          <a:p>
            <a:pPr algn="ctr" eaLnBrk="1" hangingPunct="1">
              <a:buFontTx/>
              <a:buNone/>
            </a:pPr>
            <a:endParaRPr lang="fa-IR" altLang="en-US" sz="4000" b="1" dirty="0">
              <a:solidFill>
                <a:srgbClr val="FF0000"/>
              </a:solidFill>
              <a:cs typeface="2  Titr" pitchFamily="2" charset="0"/>
            </a:endParaRPr>
          </a:p>
          <a:p>
            <a:pPr algn="ctr" eaLnBrk="1" hangingPunct="1">
              <a:buFontTx/>
              <a:buNone/>
            </a:pPr>
            <a:r>
              <a:rPr lang="fa-IR" altLang="en-US" sz="4000" b="1" dirty="0">
                <a:solidFill>
                  <a:srgbClr val="FF0000"/>
                </a:solidFill>
                <a:cs typeface="2  Titr" pitchFamily="2" charset="0"/>
              </a:rPr>
              <a:t>1- پروتئين پوست + آنزيم پروتئوليتيك </a:t>
            </a:r>
            <a:endParaRPr lang="en-US" altLang="en-US" sz="4000" b="1" dirty="0">
              <a:solidFill>
                <a:srgbClr val="FF0000"/>
              </a:solidFill>
              <a:cs typeface="2  Titr" pitchFamily="2" charset="0"/>
            </a:endParaRPr>
          </a:p>
          <a:p>
            <a:pPr algn="ctr" eaLnBrk="1" hangingPunct="1">
              <a:buFontTx/>
              <a:buNone/>
            </a:pPr>
            <a:r>
              <a:rPr lang="en-US" altLang="en-US" sz="4000" b="1" dirty="0">
                <a:solidFill>
                  <a:srgbClr val="FF0000"/>
                </a:solidFill>
              </a:rPr>
              <a:t>↓</a:t>
            </a:r>
            <a:endParaRPr lang="en-US" altLang="en-US" sz="4000" b="1" dirty="0">
              <a:solidFill>
                <a:srgbClr val="FF0000"/>
              </a:solidFill>
              <a:cs typeface="2  Titr" pitchFamily="2" charset="0"/>
            </a:endParaRPr>
          </a:p>
          <a:p>
            <a:pPr algn="ctr" eaLnBrk="1" hangingPunct="1">
              <a:buFontTx/>
              <a:buNone/>
            </a:pPr>
            <a:r>
              <a:rPr lang="fa-IR" altLang="en-US" sz="4000" b="1" dirty="0">
                <a:solidFill>
                  <a:schemeClr val="accent2"/>
                </a:solidFill>
                <a:cs typeface="2  Titr" pitchFamily="2" charset="0"/>
              </a:rPr>
              <a:t>مولكولهاي كوچك پروتئين +آنزيم پروتئوليتيك</a:t>
            </a:r>
          </a:p>
          <a:p>
            <a:pPr algn="ctr" eaLnBrk="1" hangingPunct="1">
              <a:buFontTx/>
              <a:buNone/>
            </a:pPr>
            <a:endParaRPr lang="en-US" altLang="en-US" sz="4000" b="1" dirty="0">
              <a:solidFill>
                <a:srgbClr val="AAF0F4"/>
              </a:solidFill>
              <a:cs typeface="2  Titr" pitchFamily="2" charset="0"/>
            </a:endParaRPr>
          </a:p>
        </p:txBody>
      </p:sp>
    </p:spTree>
    <p:extLst>
      <p:ext uri="{BB962C8B-B14F-4D97-AF65-F5344CB8AC3E}">
        <p14:creationId xmlns:p14="http://schemas.microsoft.com/office/powerpoint/2010/main" val="402412537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19">
                                            <p:bg/>
                                          </p:spTgt>
                                        </p:tgtEl>
                                        <p:attrNameLst>
                                          <p:attrName>style.visibility</p:attrName>
                                        </p:attrNameLst>
                                      </p:cBhvr>
                                      <p:to>
                                        <p:strVal val="visible"/>
                                      </p:to>
                                    </p:set>
                                    <p:animEffect transition="in" filter="fade">
                                      <p:cBhvr>
                                        <p:cTn id="7" dur="1000"/>
                                        <p:tgtEl>
                                          <p:spTgt spid="9219">
                                            <p:bg/>
                                          </p:spTgt>
                                        </p:tgtEl>
                                      </p:cBhvr>
                                    </p:animEffect>
                                    <p:anim calcmode="lin" valueType="num">
                                      <p:cBhvr>
                                        <p:cTn id="8" dur="1000" fill="hold"/>
                                        <p:tgtEl>
                                          <p:spTgt spid="9219">
                                            <p:bg/>
                                          </p:spTgt>
                                        </p:tgtEl>
                                        <p:attrNameLst>
                                          <p:attrName>ppt_x</p:attrName>
                                        </p:attrNameLst>
                                      </p:cBhvr>
                                      <p:tavLst>
                                        <p:tav tm="0">
                                          <p:val>
                                            <p:strVal val="#ppt_x"/>
                                          </p:val>
                                        </p:tav>
                                        <p:tav tm="100000">
                                          <p:val>
                                            <p:strVal val="#ppt_x"/>
                                          </p:val>
                                        </p:tav>
                                      </p:tavLst>
                                    </p:anim>
                                    <p:anim calcmode="lin" valueType="num">
                                      <p:cBhvr>
                                        <p:cTn id="9" dur="1000" fill="hold"/>
                                        <p:tgtEl>
                                          <p:spTgt spid="9219">
                                            <p:bg/>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1000"/>
                                        <p:tgtEl>
                                          <p:spTgt spid="9219">
                                            <p:txEl>
                                              <p:pRg st="2" end="2"/>
                                            </p:txEl>
                                          </p:spTgt>
                                        </p:tgtEl>
                                      </p:cBhvr>
                                    </p:animEffect>
                                    <p:anim calcmode="lin" valueType="num">
                                      <p:cBhvr>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219">
                                            <p:txEl>
                                              <p:pRg st="3" end="3"/>
                                            </p:txEl>
                                          </p:spTgt>
                                        </p:tgtEl>
                                        <p:attrNameLst>
                                          <p:attrName>style.visibility</p:attrName>
                                        </p:attrNameLst>
                                      </p:cBhvr>
                                      <p:to>
                                        <p:strVal val="visible"/>
                                      </p:to>
                                    </p:set>
                                    <p:animEffect transition="in" filter="fade">
                                      <p:cBhvr>
                                        <p:cTn id="21" dur="1000"/>
                                        <p:tgtEl>
                                          <p:spTgt spid="9219">
                                            <p:txEl>
                                              <p:pRg st="3" end="3"/>
                                            </p:txEl>
                                          </p:spTgt>
                                        </p:tgtEl>
                                      </p:cBhvr>
                                    </p:animEffect>
                                    <p:anim calcmode="lin" valueType="num">
                                      <p:cBhvr>
                                        <p:cTn id="22"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219">
                                            <p:txEl>
                                              <p:pRg st="4" end="4"/>
                                            </p:txEl>
                                          </p:spTgt>
                                        </p:tgtEl>
                                        <p:attrNameLst>
                                          <p:attrName>style.visibility</p:attrName>
                                        </p:attrNameLst>
                                      </p:cBhvr>
                                      <p:to>
                                        <p:strVal val="visible"/>
                                      </p:to>
                                    </p:set>
                                    <p:animEffect transition="in" filter="fade">
                                      <p:cBhvr>
                                        <p:cTn id="28" dur="1000"/>
                                        <p:tgtEl>
                                          <p:spTgt spid="9219">
                                            <p:txEl>
                                              <p:pRg st="4" end="4"/>
                                            </p:txEl>
                                          </p:spTgt>
                                        </p:tgtEl>
                                      </p:cBhvr>
                                    </p:animEffect>
                                    <p:anim calcmode="lin" valueType="num">
                                      <p:cBhvr>
                                        <p:cTn id="29"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solidFill>
            <a:srgbClr val="AAF0F4"/>
          </a:solidFill>
          <a:ln>
            <a:solidFill>
              <a:schemeClr val="accent2"/>
            </a:solidFill>
            <a:miter lim="800000"/>
            <a:headEnd/>
            <a:tailEnd/>
          </a:ln>
        </p:spPr>
        <p:txBody>
          <a:bodyPr/>
          <a:lstStyle/>
          <a:p>
            <a:pPr algn="ctr" rtl="1" eaLnBrk="1" hangingPunct="1"/>
            <a:r>
              <a:rPr lang="fa-IR" altLang="en-US" sz="6000" b="1" dirty="0">
                <a:cs typeface="Titr" pitchFamily="2" charset="0"/>
              </a:rPr>
              <a:t>مراحل فساد پوست</a:t>
            </a:r>
            <a:endParaRPr lang="en-GB" altLang="en-US" sz="6000" b="1" dirty="0">
              <a:cs typeface="Titr" pitchFamily="2" charset="0"/>
            </a:endParaRPr>
          </a:p>
        </p:txBody>
      </p:sp>
      <p:sp>
        <p:nvSpPr>
          <p:cNvPr id="79875" name="Rectangle 3"/>
          <p:cNvSpPr>
            <a:spLocks noGrp="1" noChangeArrowheads="1"/>
          </p:cNvSpPr>
          <p:nvPr>
            <p:ph type="body" idx="1"/>
          </p:nvPr>
        </p:nvSpPr>
        <p:spPr>
          <a:solidFill>
            <a:srgbClr val="EFF4AA"/>
          </a:solidFill>
          <a:ln>
            <a:solidFill>
              <a:srgbClr val="FF0000"/>
            </a:solidFill>
            <a:miter lim="800000"/>
            <a:headEnd/>
            <a:tailEnd/>
          </a:ln>
        </p:spPr>
        <p:txBody>
          <a:bodyPr/>
          <a:lstStyle/>
          <a:p>
            <a:pPr algn="ctr" eaLnBrk="1" hangingPunct="1">
              <a:buFontTx/>
              <a:buNone/>
            </a:pPr>
            <a:endParaRPr lang="fa-IR" altLang="en-US" sz="3600" b="1">
              <a:solidFill>
                <a:srgbClr val="003399"/>
              </a:solidFill>
              <a:cs typeface="2  Mitra" pitchFamily="2" charset="0"/>
            </a:endParaRPr>
          </a:p>
          <a:p>
            <a:pPr algn="ctr" eaLnBrk="1" hangingPunct="1">
              <a:buFontTx/>
              <a:buNone/>
            </a:pPr>
            <a:endParaRPr lang="en-US" altLang="en-US" sz="3600" b="1">
              <a:solidFill>
                <a:srgbClr val="003399"/>
              </a:solidFill>
              <a:cs typeface="2  Mitra" pitchFamily="2" charset="0"/>
            </a:endParaRPr>
          </a:p>
          <a:p>
            <a:pPr algn="ctr" eaLnBrk="1" hangingPunct="1">
              <a:buFontTx/>
              <a:buNone/>
            </a:pPr>
            <a:r>
              <a:rPr lang="fa-IR" altLang="en-US" sz="3600" b="1">
                <a:solidFill>
                  <a:srgbClr val="003399"/>
                </a:solidFill>
                <a:cs typeface="2  Titr" pitchFamily="2" charset="0"/>
              </a:rPr>
              <a:t>2-پروتئين كوچك مولكول+ باكتري پروتئوليتيك</a:t>
            </a:r>
          </a:p>
          <a:p>
            <a:pPr algn="ctr" eaLnBrk="1" hangingPunct="1">
              <a:buFontTx/>
              <a:buNone/>
            </a:pPr>
            <a:r>
              <a:rPr lang="en-GB" altLang="en-US" sz="3600" b="1">
                <a:solidFill>
                  <a:srgbClr val="003399"/>
                </a:solidFill>
                <a:cs typeface="2  Titr" pitchFamily="2" charset="0"/>
              </a:rPr>
              <a:t>↓</a:t>
            </a:r>
            <a:endParaRPr lang="fa-IR" altLang="en-US" sz="3600" b="1">
              <a:solidFill>
                <a:srgbClr val="003399"/>
              </a:solidFill>
              <a:cs typeface="2  Titr" pitchFamily="2" charset="0"/>
            </a:endParaRPr>
          </a:p>
          <a:p>
            <a:pPr algn="ctr" eaLnBrk="1" hangingPunct="1">
              <a:buFontTx/>
              <a:buNone/>
            </a:pPr>
            <a:r>
              <a:rPr lang="fa-IR" altLang="en-US" sz="3600" b="1">
                <a:solidFill>
                  <a:srgbClr val="FF0000"/>
                </a:solidFill>
                <a:cs typeface="2  Titr" pitchFamily="2" charset="0"/>
              </a:rPr>
              <a:t>ايندول +آمونياك +سولفيد ها +امين ها+اسيد ها</a:t>
            </a:r>
            <a:endParaRPr lang="en-GB" altLang="en-US" sz="3600" b="1">
              <a:solidFill>
                <a:srgbClr val="FF0000"/>
              </a:solidFill>
              <a:cs typeface="2  Titr" pitchFamily="2" charset="0"/>
            </a:endParaRPr>
          </a:p>
          <a:p>
            <a:pPr eaLnBrk="1" hangingPunct="1"/>
            <a:endParaRPr lang="en-GB" altLang="en-US" sz="3600">
              <a:cs typeface="2  Titr" pitchFamily="2" charset="0"/>
            </a:endParaRPr>
          </a:p>
        </p:txBody>
      </p:sp>
    </p:spTree>
    <p:extLst>
      <p:ext uri="{BB962C8B-B14F-4D97-AF65-F5344CB8AC3E}">
        <p14:creationId xmlns:p14="http://schemas.microsoft.com/office/powerpoint/2010/main" val="541175980"/>
      </p:ext>
    </p:extLst>
  </p:cSld>
  <p:clrMapOvr>
    <a:masterClrMapping/>
  </p:clrMapOvr>
  <p:transition spd="slow">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79874">
                                            <p:txEl>
                                              <p:charRg st="4294967295" end="4294967295"/>
                                            </p:txEl>
                                          </p:spTgt>
                                        </p:tgtEl>
                                        <p:attrNameLst>
                                          <p:attrName>style.visibility</p:attrName>
                                        </p:attrNameLst>
                                      </p:cBhvr>
                                      <p:to>
                                        <p:strVal val="visible"/>
                                      </p:to>
                                    </p:set>
                                    <p:animEffect transition="in" filter="fade">
                                      <p:cBhvr>
                                        <p:cTn id="7" dur="1000"/>
                                        <p:tgtEl>
                                          <p:spTgt spid="79874">
                                            <p:txEl>
                                              <p:charRg st="4294967295" end="4294967295"/>
                                            </p:txEl>
                                          </p:spTgt>
                                        </p:tgtEl>
                                      </p:cBhvr>
                                    </p:animEffect>
                                    <p:anim calcmode="lin" valueType="num">
                                      <p:cBhvr>
                                        <p:cTn id="8" dur="1000" fill="hold"/>
                                        <p:tgtEl>
                                          <p:spTgt spid="79874">
                                            <p:txEl>
                                              <p:charRg st="4294967295" end="4294967295"/>
                                            </p:txEl>
                                          </p:spTgt>
                                        </p:tgtEl>
                                        <p:attrNameLst>
                                          <p:attrName>ppt_x</p:attrName>
                                        </p:attrNameLst>
                                      </p:cBhvr>
                                      <p:tavLst>
                                        <p:tav tm="0">
                                          <p:val>
                                            <p:strVal val="#ppt_x"/>
                                          </p:val>
                                        </p:tav>
                                        <p:tav tm="100000">
                                          <p:val>
                                            <p:strVal val="#ppt_x"/>
                                          </p:val>
                                        </p:tav>
                                      </p:tavLst>
                                    </p:anim>
                                    <p:anim calcmode="lin" valueType="num">
                                      <p:cBhvr>
                                        <p:cTn id="9" dur="1000" fill="hold"/>
                                        <p:tgtEl>
                                          <p:spTgt spid="79874">
                                            <p:txEl>
                                              <p:charRg st="4294967295" end="4294967295"/>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79875">
                                            <p:txEl>
                                              <p:pRg st="4" end="4"/>
                                            </p:txEl>
                                          </p:spTgt>
                                        </p:tgtEl>
                                        <p:attrNameLst>
                                          <p:attrName>style.visibility</p:attrName>
                                        </p:attrNameLst>
                                      </p:cBhvr>
                                      <p:to>
                                        <p:strVal val="visible"/>
                                      </p:to>
                                    </p:set>
                                    <p:anim calcmode="lin" valueType="num">
                                      <p:cBhvr additive="base">
                                        <p:cTn id="14" dur="1000" fill="hold">
                                          <p:stCondLst>
                                            <p:cond delay="0"/>
                                          </p:stCondLst>
                                        </p:cTn>
                                        <p:tgtEl>
                                          <p:spTgt spid="79875">
                                            <p:txEl>
                                              <p:pRg st="4" end="4"/>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7987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79875">
                                            <p:txEl>
                                              <p:pRg st="3" end="3"/>
                                            </p:txEl>
                                          </p:spTgt>
                                        </p:tgtEl>
                                        <p:attrNameLst>
                                          <p:attrName>style.visibility</p:attrName>
                                        </p:attrNameLst>
                                      </p:cBhvr>
                                      <p:to>
                                        <p:strVal val="visible"/>
                                      </p:to>
                                    </p:set>
                                    <p:anim calcmode="lin" valueType="num">
                                      <p:cBhvr additive="base">
                                        <p:cTn id="20" dur="1000" fill="hold">
                                          <p:stCondLst>
                                            <p:cond delay="0"/>
                                          </p:stCondLst>
                                        </p:cTn>
                                        <p:tgtEl>
                                          <p:spTgt spid="79875">
                                            <p:txEl>
                                              <p:pRg st="3" end="3"/>
                                            </p:txEl>
                                          </p:spTgt>
                                        </p:tgtEl>
                                        <p:attrNameLst>
                                          <p:attrName>ppt_x</p:attrName>
                                        </p:attrNameLst>
                                      </p:cBhvr>
                                      <p:tavLst>
                                        <p:tav tm="0">
                                          <p:val>
                                            <p:strVal val="#ppt_x"/>
                                          </p:val>
                                        </p:tav>
                                        <p:tav tm="100000">
                                          <p:val>
                                            <p:strVal val="#ppt_x"/>
                                          </p:val>
                                        </p:tav>
                                      </p:tavLst>
                                    </p:anim>
                                    <p:anim calcmode="lin" valueType="num">
                                      <p:cBhvr additive="base">
                                        <p:cTn id="21" dur="1000" fill="hold">
                                          <p:stCondLst>
                                            <p:cond delay="0"/>
                                          </p:stCondLst>
                                        </p:cTn>
                                        <p:tgtEl>
                                          <p:spTgt spid="7987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1" fill="hold" grpId="0" nodeType="clickEffect">
                                  <p:stCondLst>
                                    <p:cond delay="0"/>
                                  </p:stCondLst>
                                  <p:childTnLst>
                                    <p:set>
                                      <p:cBhvr>
                                        <p:cTn id="25" dur="1" fill="hold">
                                          <p:stCondLst>
                                            <p:cond delay="0"/>
                                          </p:stCondLst>
                                        </p:cTn>
                                        <p:tgtEl>
                                          <p:spTgt spid="79875">
                                            <p:txEl>
                                              <p:pRg st="2" end="2"/>
                                            </p:txEl>
                                          </p:spTgt>
                                        </p:tgtEl>
                                        <p:attrNameLst>
                                          <p:attrName>style.visibility</p:attrName>
                                        </p:attrNameLst>
                                      </p:cBhvr>
                                      <p:to>
                                        <p:strVal val="visible"/>
                                      </p:to>
                                    </p:set>
                                    <p:anim calcmode="lin" valueType="num">
                                      <p:cBhvr additive="base">
                                        <p:cTn id="26" dur="1000" fill="hold">
                                          <p:stCondLst>
                                            <p:cond delay="0"/>
                                          </p:stCondLst>
                                        </p:cTn>
                                        <p:tgtEl>
                                          <p:spTgt spid="79875">
                                            <p:txEl>
                                              <p:pRg st="2" end="2"/>
                                            </p:txEl>
                                          </p:spTgt>
                                        </p:tgtEl>
                                        <p:attrNameLst>
                                          <p:attrName>ppt_x</p:attrName>
                                        </p:attrNameLst>
                                      </p:cBhvr>
                                      <p:tavLst>
                                        <p:tav tm="0">
                                          <p:val>
                                            <p:strVal val="#ppt_x"/>
                                          </p:val>
                                        </p:tav>
                                        <p:tav tm="100000">
                                          <p:val>
                                            <p:strVal val="#ppt_x"/>
                                          </p:val>
                                        </p:tav>
                                      </p:tavLst>
                                    </p:anim>
                                    <p:anim calcmode="lin" valueType="num">
                                      <p:cBhvr additive="base">
                                        <p:cTn id="27" dur="1000" fill="hold">
                                          <p:stCondLst>
                                            <p:cond delay="0"/>
                                          </p:stCondLst>
                                        </p:cTn>
                                        <p:tgtEl>
                                          <p:spTgt spid="79875">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5" grpId="0" build="p" rev="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832264" y="696191"/>
            <a:ext cx="8770571" cy="862446"/>
          </a:xfrm>
          <a:ln>
            <a:solidFill>
              <a:srgbClr val="FF0000"/>
            </a:solidFill>
            <a:miter lim="800000"/>
            <a:headEnd/>
            <a:tailEnd/>
          </a:ln>
        </p:spPr>
        <p:txBody>
          <a:bodyPr>
            <a:normAutofit fontScale="90000"/>
          </a:bodyPr>
          <a:lstStyle/>
          <a:p>
            <a:pPr algn="ctr" rtl="1" eaLnBrk="1" hangingPunct="1"/>
            <a:r>
              <a:rPr lang="fa-IR" altLang="en-US" sz="6000" b="1" dirty="0" smtClean="0">
                <a:cs typeface="Titr" pitchFamily="2" charset="0"/>
              </a:rPr>
              <a:t>مراحل </a:t>
            </a:r>
            <a:r>
              <a:rPr lang="fa-IR" altLang="en-US" sz="6000" b="1" dirty="0">
                <a:cs typeface="Titr" pitchFamily="2" charset="0"/>
              </a:rPr>
              <a:t>فساد </a:t>
            </a:r>
            <a:r>
              <a:rPr lang="fa-IR" altLang="en-US" sz="6000" b="1" dirty="0" smtClean="0">
                <a:cs typeface="Titr" pitchFamily="2" charset="0"/>
              </a:rPr>
              <a:t>پوست</a:t>
            </a:r>
            <a:r>
              <a:rPr lang="en-US" altLang="en-US" sz="6000" b="1" dirty="0" smtClean="0">
                <a:cs typeface="Titr" pitchFamily="2" charset="0"/>
              </a:rPr>
              <a:t/>
            </a:r>
            <a:br>
              <a:rPr lang="en-US" altLang="en-US" sz="6000" b="1" dirty="0" smtClean="0">
                <a:cs typeface="Titr" pitchFamily="2" charset="0"/>
              </a:rPr>
            </a:br>
            <a:endParaRPr lang="en-GB" altLang="en-US" sz="6000" b="1" dirty="0">
              <a:cs typeface="Titr" pitchFamily="2" charset="0"/>
            </a:endParaRPr>
          </a:p>
        </p:txBody>
      </p:sp>
      <p:sp>
        <p:nvSpPr>
          <p:cNvPr id="10243" name="Rectangle 3"/>
          <p:cNvSpPr>
            <a:spLocks noGrp="1" noChangeArrowheads="1"/>
          </p:cNvSpPr>
          <p:nvPr>
            <p:ph type="body" idx="1"/>
          </p:nvPr>
        </p:nvSpPr>
        <p:spPr>
          <a:xfrm>
            <a:off x="1832264" y="2161310"/>
            <a:ext cx="9308811" cy="4543412"/>
          </a:xfrm>
          <a:solidFill>
            <a:srgbClr val="FFFF66"/>
          </a:solidFill>
          <a:ln>
            <a:solidFill>
              <a:schemeClr val="tx2"/>
            </a:solidFill>
            <a:miter lim="800000"/>
            <a:headEnd/>
            <a:tailEnd/>
          </a:ln>
        </p:spPr>
        <p:txBody>
          <a:bodyPr/>
          <a:lstStyle/>
          <a:p>
            <a:pPr algn="ctr" eaLnBrk="1" hangingPunct="1">
              <a:buFontTx/>
              <a:buNone/>
            </a:pPr>
            <a:endParaRPr lang="fa-IR" altLang="en-US" b="1" dirty="0" smtClean="0">
              <a:cs typeface="2  Mitra" pitchFamily="2" charset="0"/>
            </a:endParaRPr>
          </a:p>
          <a:p>
            <a:pPr algn="ctr" eaLnBrk="1" hangingPunct="1">
              <a:buFontTx/>
              <a:buNone/>
            </a:pPr>
            <a:r>
              <a:rPr lang="fa-IR" altLang="en-US" sz="3600" b="1" dirty="0">
                <a:cs typeface="2  Mitra" pitchFamily="2" charset="0"/>
              </a:rPr>
              <a:t>3-  ايندول +آمونياك +سولفيد ها +امينها+اسيد ها</a:t>
            </a:r>
          </a:p>
          <a:p>
            <a:pPr algn="ctr" eaLnBrk="1" hangingPunct="1">
              <a:buFontTx/>
              <a:buNone/>
            </a:pPr>
            <a:r>
              <a:rPr lang="en-GB" altLang="en-US" sz="4000" b="1" dirty="0">
                <a:cs typeface="2  Mitra" pitchFamily="2" charset="0"/>
              </a:rPr>
              <a:t>↓</a:t>
            </a:r>
            <a:endParaRPr lang="en-GB" altLang="en-US" sz="4000" b="1" dirty="0"/>
          </a:p>
          <a:p>
            <a:pPr algn="ctr" eaLnBrk="1" hangingPunct="1">
              <a:buFontTx/>
              <a:buNone/>
            </a:pPr>
            <a:endParaRPr lang="fa-IR" altLang="en-US" sz="4000" b="1" dirty="0">
              <a:solidFill>
                <a:srgbClr val="003300"/>
              </a:solidFill>
              <a:cs typeface="2  Mitra" pitchFamily="2" charset="0"/>
            </a:endParaRPr>
          </a:p>
          <a:p>
            <a:pPr algn="ctr" eaLnBrk="1" hangingPunct="1">
              <a:buFontTx/>
              <a:buNone/>
            </a:pPr>
            <a:r>
              <a:rPr lang="fa-IR" altLang="en-US" sz="4000" b="1" dirty="0">
                <a:cs typeface="2  Mitra" pitchFamily="2" charset="0"/>
              </a:rPr>
              <a:t>  </a:t>
            </a:r>
            <a:r>
              <a:rPr lang="en-US" altLang="en-US" sz="3600" b="1" dirty="0">
                <a:cs typeface="2  Mitra" pitchFamily="2" charset="0"/>
              </a:rPr>
              <a:t>N2   , H2  ,   O2   ,   CO2     , H2O</a:t>
            </a:r>
            <a:r>
              <a:rPr lang="en-US" altLang="en-US" sz="4000" b="1" dirty="0">
                <a:cs typeface="2  Mitra" pitchFamily="2" charset="0"/>
              </a:rPr>
              <a:t>         </a:t>
            </a:r>
          </a:p>
        </p:txBody>
      </p:sp>
    </p:spTree>
    <p:extLst>
      <p:ext uri="{BB962C8B-B14F-4D97-AF65-F5344CB8AC3E}">
        <p14:creationId xmlns:p14="http://schemas.microsoft.com/office/powerpoint/2010/main" val="85683245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800" decel="100000"/>
                                        <p:tgtEl>
                                          <p:spTgt spid="10242"/>
                                        </p:tgtEl>
                                      </p:cBhvr>
                                    </p:animEffect>
                                    <p:anim calcmode="lin" valueType="num">
                                      <p:cBhvr>
                                        <p:cTn id="8" dur="800" decel="100000" fill="hold"/>
                                        <p:tgtEl>
                                          <p:spTgt spid="10242"/>
                                        </p:tgtEl>
                                        <p:attrNameLst>
                                          <p:attrName>style.rotation</p:attrName>
                                        </p:attrNameLst>
                                      </p:cBhvr>
                                      <p:tavLst>
                                        <p:tav tm="0">
                                          <p:val>
                                            <p:fltVal val="-90"/>
                                          </p:val>
                                        </p:tav>
                                        <p:tav tm="100000">
                                          <p:val>
                                            <p:fltVal val="0"/>
                                          </p:val>
                                        </p:tav>
                                      </p:tavLst>
                                    </p:anim>
                                    <p:anim calcmode="lin" valueType="num">
                                      <p:cBhvr>
                                        <p:cTn id="9" dur="800" decel="100000" fill="hold"/>
                                        <p:tgtEl>
                                          <p:spTgt spid="10242"/>
                                        </p:tgtEl>
                                        <p:attrNameLst>
                                          <p:attrName>ppt_x</p:attrName>
                                        </p:attrNameLst>
                                      </p:cBhvr>
                                      <p:tavLst>
                                        <p:tav tm="0">
                                          <p:val>
                                            <p:strVal val="#ppt_x+0.4"/>
                                          </p:val>
                                        </p:tav>
                                        <p:tav tm="100000">
                                          <p:val>
                                            <p:strVal val="#ppt_x-0.05"/>
                                          </p:val>
                                        </p:tav>
                                      </p:tavLst>
                                    </p:anim>
                                    <p:anim calcmode="lin" valueType="num">
                                      <p:cBhvr>
                                        <p:cTn id="10" dur="800" decel="100000" fill="hold"/>
                                        <p:tgtEl>
                                          <p:spTgt spid="102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0243">
                                            <p:bg/>
                                          </p:spTgt>
                                        </p:tgtEl>
                                        <p:attrNameLst>
                                          <p:attrName>style.visibility</p:attrName>
                                        </p:attrNameLst>
                                      </p:cBhvr>
                                      <p:to>
                                        <p:strVal val="visible"/>
                                      </p:to>
                                    </p:set>
                                    <p:animEffect transition="in" filter="fade">
                                      <p:cBhvr>
                                        <p:cTn id="17" dur="1000"/>
                                        <p:tgtEl>
                                          <p:spTgt spid="10243">
                                            <p:bg/>
                                          </p:spTgt>
                                        </p:tgtEl>
                                      </p:cBhvr>
                                    </p:animEffect>
                                    <p:anim calcmode="lin" valueType="num">
                                      <p:cBhvr>
                                        <p:cTn id="18" dur="1000" fill="hold"/>
                                        <p:tgtEl>
                                          <p:spTgt spid="10243">
                                            <p:bg/>
                                          </p:spTgt>
                                        </p:tgtEl>
                                        <p:attrNameLst>
                                          <p:attrName>ppt_x</p:attrName>
                                        </p:attrNameLst>
                                      </p:cBhvr>
                                      <p:tavLst>
                                        <p:tav tm="0">
                                          <p:val>
                                            <p:strVal val="#ppt_x"/>
                                          </p:val>
                                        </p:tav>
                                        <p:tav tm="100000">
                                          <p:val>
                                            <p:strVal val="#ppt_x"/>
                                          </p:val>
                                        </p:tav>
                                      </p:tavLst>
                                    </p:anim>
                                    <p:anim calcmode="lin" valueType="num">
                                      <p:cBhvr>
                                        <p:cTn id="19" dur="1000" fill="hold"/>
                                        <p:tgtEl>
                                          <p:spTgt spid="10243">
                                            <p:bg/>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0243">
                                            <p:txEl>
                                              <p:pRg st="1" end="1"/>
                                            </p:txEl>
                                          </p:spTgt>
                                        </p:tgtEl>
                                        <p:attrNameLst>
                                          <p:attrName>style.visibility</p:attrName>
                                        </p:attrNameLst>
                                      </p:cBhvr>
                                      <p:to>
                                        <p:strVal val="visible"/>
                                      </p:to>
                                    </p:set>
                                    <p:animEffect transition="in" filter="fade">
                                      <p:cBhvr>
                                        <p:cTn id="24" dur="1000"/>
                                        <p:tgtEl>
                                          <p:spTgt spid="10243">
                                            <p:txEl>
                                              <p:pRg st="1" end="1"/>
                                            </p:txEl>
                                          </p:spTgt>
                                        </p:tgtEl>
                                      </p:cBhvr>
                                    </p:animEffect>
                                    <p:anim calcmode="lin" valueType="num">
                                      <p:cBhvr>
                                        <p:cTn id="25"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0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0243">
                                            <p:txEl>
                                              <p:pRg st="2" end="2"/>
                                            </p:txEl>
                                          </p:spTgt>
                                        </p:tgtEl>
                                        <p:attrNameLst>
                                          <p:attrName>style.visibility</p:attrName>
                                        </p:attrNameLst>
                                      </p:cBhvr>
                                      <p:to>
                                        <p:strVal val="visible"/>
                                      </p:to>
                                    </p:set>
                                    <p:animEffect transition="in" filter="fade">
                                      <p:cBhvr>
                                        <p:cTn id="31" dur="1000"/>
                                        <p:tgtEl>
                                          <p:spTgt spid="10243">
                                            <p:txEl>
                                              <p:pRg st="2" end="2"/>
                                            </p:txEl>
                                          </p:spTgt>
                                        </p:tgtEl>
                                      </p:cBhvr>
                                    </p:animEffect>
                                    <p:anim calcmode="lin" valueType="num">
                                      <p:cBhvr>
                                        <p:cTn id="32"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0243">
                                            <p:txEl>
                                              <p:pRg st="4" end="4"/>
                                            </p:txEl>
                                          </p:spTgt>
                                        </p:tgtEl>
                                        <p:attrNameLst>
                                          <p:attrName>style.visibility</p:attrName>
                                        </p:attrNameLst>
                                      </p:cBhvr>
                                      <p:to>
                                        <p:strVal val="visible"/>
                                      </p:to>
                                    </p:set>
                                    <p:animEffect transition="in" filter="fade">
                                      <p:cBhvr>
                                        <p:cTn id="38" dur="1000"/>
                                        <p:tgtEl>
                                          <p:spTgt spid="10243">
                                            <p:txEl>
                                              <p:pRg st="4" end="4"/>
                                            </p:txEl>
                                          </p:spTgt>
                                        </p:tgtEl>
                                      </p:cBhvr>
                                    </p:animEffect>
                                    <p:anim calcmode="lin" valueType="num">
                                      <p:cBhvr>
                                        <p:cTn id="39" dur="10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1024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P spid="1024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ln>
            <a:solidFill>
              <a:schemeClr val="tx2"/>
            </a:solidFill>
            <a:miter lim="800000"/>
            <a:headEnd/>
            <a:tailEnd/>
          </a:ln>
        </p:spPr>
        <p:txBody>
          <a:bodyPr/>
          <a:lstStyle/>
          <a:p>
            <a:pPr algn="ctr" rtl="1" eaLnBrk="1" hangingPunct="1"/>
            <a:r>
              <a:rPr lang="fa-IR" altLang="en-US" sz="6000" b="1" dirty="0">
                <a:solidFill>
                  <a:srgbClr val="FF0000"/>
                </a:solidFill>
                <a:cs typeface="2  Mitra" pitchFamily="2" charset="0"/>
              </a:rPr>
              <a:t>حفظ پوست</a:t>
            </a:r>
            <a:endParaRPr lang="en-GB" altLang="en-US" sz="6000" b="1" dirty="0">
              <a:solidFill>
                <a:srgbClr val="FF0000"/>
              </a:solidFill>
              <a:cs typeface="2  Mitra" pitchFamily="2" charset="0"/>
            </a:endParaRPr>
          </a:p>
        </p:txBody>
      </p:sp>
      <p:sp>
        <p:nvSpPr>
          <p:cNvPr id="11267" name="Rectangle 3"/>
          <p:cNvSpPr>
            <a:spLocks noGrp="1" noChangeArrowheads="1"/>
          </p:cNvSpPr>
          <p:nvPr>
            <p:ph type="body" idx="1"/>
          </p:nvPr>
        </p:nvSpPr>
        <p:spPr>
          <a:ln>
            <a:solidFill>
              <a:srgbClr val="FF0000"/>
            </a:solidFill>
            <a:miter lim="800000"/>
            <a:headEnd/>
            <a:tailEnd/>
          </a:ln>
        </p:spPr>
        <p:txBody>
          <a:bodyPr/>
          <a:lstStyle/>
          <a:p>
            <a:pPr eaLnBrk="1" hangingPunct="1">
              <a:buFontTx/>
              <a:buNone/>
            </a:pPr>
            <a:endParaRPr lang="fa-IR" altLang="en-US" smtClean="0"/>
          </a:p>
          <a:p>
            <a:pPr eaLnBrk="1" hangingPunct="1">
              <a:buFontTx/>
              <a:buNone/>
            </a:pPr>
            <a:endParaRPr lang="fa-IR" altLang="en-US" smtClean="0"/>
          </a:p>
          <a:p>
            <a:pPr algn="ctr" eaLnBrk="1" hangingPunct="1">
              <a:buFontTx/>
              <a:buNone/>
            </a:pPr>
            <a:r>
              <a:rPr lang="fa-IR" altLang="en-US" sz="5400">
                <a:solidFill>
                  <a:srgbClr val="003399"/>
                </a:solidFill>
                <a:cs typeface="Titr" pitchFamily="2" charset="0"/>
              </a:rPr>
              <a:t>تبديل حد اقل يكي از شرايط  ايده ال فعاليت آنزيم به شرايط غير ايده ال </a:t>
            </a:r>
            <a:endParaRPr lang="en-GB" altLang="en-US" sz="5400">
              <a:solidFill>
                <a:srgbClr val="003399"/>
              </a:solidFill>
              <a:cs typeface="Titr" pitchFamily="2" charset="0"/>
            </a:endParaRPr>
          </a:p>
        </p:txBody>
      </p:sp>
    </p:spTree>
    <p:extLst>
      <p:ext uri="{BB962C8B-B14F-4D97-AF65-F5344CB8AC3E}">
        <p14:creationId xmlns:p14="http://schemas.microsoft.com/office/powerpoint/2010/main" val="1446704440"/>
      </p:ext>
    </p:extLst>
  </p:cSld>
  <p:clrMapOvr>
    <a:masterClrMapping/>
  </p:clrMapOvr>
  <p:transition spd="slow">
    <p:pull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800" fill="hold">
                                          <p:stCondLst>
                                            <p:cond delay="0"/>
                                          </p:stCondLst>
                                        </p:cTn>
                                        <p:tgtEl>
                                          <p:spTgt spid="11266"/>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1126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11267">
                                            <p:txEl>
                                              <p:pRg st="2" end="2"/>
                                            </p:txEl>
                                          </p:spTgt>
                                        </p:tgtEl>
                                        <p:attrNameLst>
                                          <p:attrName>style.visibility</p:attrName>
                                        </p:attrNameLst>
                                      </p:cBhvr>
                                      <p:to>
                                        <p:strVal val="visible"/>
                                      </p:to>
                                    </p:set>
                                    <p:animEffect transition="in" filter="fade">
                                      <p:cBhvr>
                                        <p:cTn id="13" dur="1000"/>
                                        <p:tgtEl>
                                          <p:spTgt spid="11267">
                                            <p:txEl>
                                              <p:pRg st="2" end="2"/>
                                            </p:txEl>
                                          </p:spTgt>
                                        </p:tgtEl>
                                      </p:cBhvr>
                                    </p:animEffect>
                                    <p:anim calcmode="lin" valueType="num">
                                      <p:cBhvr>
                                        <p:cTn id="14" dur="1000" fill="hold"/>
                                        <p:tgtEl>
                                          <p:spTgt spid="11267">
                                            <p:txEl>
                                              <p:pRg st="2" end="2"/>
                                            </p:txEl>
                                          </p:spTgt>
                                        </p:tgtEl>
                                        <p:attrNameLst>
                                          <p:attrName>ppt_x</p:attrName>
                                        </p:attrNameLst>
                                      </p:cBhvr>
                                      <p:tavLst>
                                        <p:tav tm="0">
                                          <p:val>
                                            <p:strVal val="#ppt_x-.1"/>
                                          </p:val>
                                        </p:tav>
                                        <p:tav tm="100000">
                                          <p:val>
                                            <p:strVal val="#ppt_x"/>
                                          </p:val>
                                        </p:tav>
                                      </p:tavLst>
                                    </p:anim>
                                    <p:anim calcmode="lin" valueType="num">
                                      <p:cBhvr>
                                        <p:cTn id="15" dur="10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1126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cs typeface="B Lotus" panose="00000400000000000000" pitchFamily="2" charset="-78"/>
              </a:rPr>
              <a:t>تقسیم بندی پوست و محصولات تولیدی از آن</a:t>
            </a:r>
            <a:endParaRPr lang="en-US" b="1" dirty="0">
              <a:cs typeface="B Lotus" panose="00000400000000000000" pitchFamily="2" charset="-78"/>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70115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2050" y="498764"/>
            <a:ext cx="9935441" cy="1630297"/>
          </a:xfrm>
        </p:spPr>
        <p:txBody>
          <a:bodyPr/>
          <a:lstStyle/>
          <a:p>
            <a:pPr algn="ctr"/>
            <a:endParaRPr lang="en-US" dirty="0"/>
          </a:p>
        </p:txBody>
      </p:sp>
      <p:sp>
        <p:nvSpPr>
          <p:cNvPr id="3" name="Content Placeholder 2"/>
          <p:cNvSpPr>
            <a:spLocks noGrp="1"/>
          </p:cNvSpPr>
          <p:nvPr>
            <p:ph idx="1"/>
          </p:nvPr>
        </p:nvSpPr>
        <p:spPr>
          <a:xfrm>
            <a:off x="1162050" y="1847850"/>
            <a:ext cx="10542221" cy="4242054"/>
          </a:xfrm>
        </p:spPr>
        <p:txBody>
          <a:bodyPr>
            <a:noAutofit/>
          </a:bodyPr>
          <a:lstStyle/>
          <a:p>
            <a:pPr marL="0" indent="0" algn="just" rtl="1">
              <a:lnSpc>
                <a:spcPct val="200000"/>
              </a:lnSpc>
              <a:buNone/>
            </a:pPr>
            <a:r>
              <a:rPr lang="fa-IR" sz="3200" b="1" dirty="0">
                <a:cs typeface="B Lotus" panose="00000400000000000000" pitchFamily="2" charset="-78"/>
              </a:rPr>
              <a:t>1-</a:t>
            </a:r>
            <a:r>
              <a:rPr lang="ar-SA" sz="3200" b="1" dirty="0">
                <a:cs typeface="B Lotus" panose="00000400000000000000" pitchFamily="2" charset="-78"/>
              </a:rPr>
              <a:t>پوست خام یا پوست سبز:</a:t>
            </a:r>
            <a:r>
              <a:rPr lang="ar-SA" sz="3200" dirty="0">
                <a:cs typeface="B Lotus" panose="00000400000000000000" pitchFamily="2" charset="-78"/>
              </a:rPr>
              <a:t> پوستي است كه تازه از لاشه جدا شده باشد. </a:t>
            </a:r>
            <a:endParaRPr lang="en-US" sz="3200" dirty="0">
              <a:cs typeface="B Lotus" panose="00000400000000000000" pitchFamily="2" charset="-78"/>
            </a:endParaRPr>
          </a:p>
          <a:p>
            <a:pPr marL="0" indent="0" algn="just" rtl="1">
              <a:lnSpc>
                <a:spcPct val="200000"/>
              </a:lnSpc>
              <a:buNone/>
            </a:pPr>
            <a:r>
              <a:rPr lang="ar-SA" sz="3200" b="1" dirty="0">
                <a:cs typeface="B Lotus" panose="00000400000000000000" pitchFamily="2" charset="-78"/>
              </a:rPr>
              <a:t>2- پوست مردار:</a:t>
            </a:r>
            <a:r>
              <a:rPr lang="ar-SA" sz="3200" dirty="0">
                <a:cs typeface="B Lotus" panose="00000400000000000000" pitchFamily="2" charset="-78"/>
              </a:rPr>
              <a:t> پوستي است كه از لاشه حيوان مرده جدا شده است و فاقد هر گونه مرغوبيتي مي­باشد و بعلاوه چرم حاصل از آن نيز خشك و نامرغوب خواهد بود . </a:t>
            </a:r>
            <a:endParaRPr lang="fa-IR" sz="3200" dirty="0">
              <a:cs typeface="B Lotus" panose="00000400000000000000" pitchFamily="2" charset="-78"/>
            </a:endParaRPr>
          </a:p>
          <a:p>
            <a:endParaRPr lang="en-US" sz="2400" dirty="0">
              <a:cs typeface="B Lotus" panose="00000400000000000000" pitchFamily="2" charset="-78"/>
            </a:endParaRPr>
          </a:p>
        </p:txBody>
      </p:sp>
    </p:spTree>
    <p:extLst>
      <p:ext uri="{BB962C8B-B14F-4D97-AF65-F5344CB8AC3E}">
        <p14:creationId xmlns:p14="http://schemas.microsoft.com/office/powerpoint/2010/main" val="3805182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2438400"/>
            <a:ext cx="11018471" cy="3886200"/>
          </a:xfrm>
        </p:spPr>
        <p:txBody>
          <a:bodyPr>
            <a:normAutofit/>
          </a:bodyPr>
          <a:lstStyle/>
          <a:p>
            <a:pPr marL="0" indent="0" algn="just" rtl="1">
              <a:lnSpc>
                <a:spcPct val="200000"/>
              </a:lnSpc>
              <a:buNone/>
            </a:pPr>
            <a:r>
              <a:rPr lang="fa-IR" sz="2800" b="1" dirty="0">
                <a:cs typeface="B Lotus" panose="00000400000000000000" pitchFamily="2" charset="-78"/>
              </a:rPr>
              <a:t>3-</a:t>
            </a:r>
            <a:r>
              <a:rPr lang="ar-SA" sz="2800" b="1" dirty="0">
                <a:cs typeface="B Lotus" panose="00000400000000000000" pitchFamily="2" charset="-78"/>
              </a:rPr>
              <a:t>  پوست نمك سود مرطوب يا نمك سود خام: </a:t>
            </a:r>
            <a:r>
              <a:rPr lang="ar-SA" sz="2800" dirty="0">
                <a:cs typeface="B Lotus" panose="00000400000000000000" pitchFamily="2" charset="-78"/>
              </a:rPr>
              <a:t>به نوعي از پوست خام گفته مي­شود كه ابتدا آن­را با آب شسته و سپس براي جلوگيري از فساد مقداري نمك روي سطح داخلي ( گوشتي ) آن پاشيده باشند. </a:t>
            </a:r>
            <a:endParaRPr lang="en-US" sz="2800" dirty="0">
              <a:cs typeface="B Lotus" panose="00000400000000000000" pitchFamily="2" charset="-78"/>
            </a:endParaRPr>
          </a:p>
          <a:p>
            <a:pPr marL="0" indent="0" algn="just" rtl="1">
              <a:lnSpc>
                <a:spcPct val="200000"/>
              </a:lnSpc>
              <a:buNone/>
            </a:pPr>
            <a:r>
              <a:rPr lang="ar-SA" sz="2800" b="1" dirty="0">
                <a:cs typeface="B Lotus" panose="00000400000000000000" pitchFamily="2" charset="-78"/>
              </a:rPr>
              <a:t>4- پوست خشك: </a:t>
            </a:r>
            <a:r>
              <a:rPr lang="ar-SA" sz="2800" dirty="0">
                <a:cs typeface="B Lotus" panose="00000400000000000000" pitchFamily="2" charset="-78"/>
              </a:rPr>
              <a:t>عبارت از نوعي پوست خام است كه در سايه و در معرض هوا خشك شده باشد. </a:t>
            </a:r>
            <a:endParaRPr lang="en-US" sz="2800" dirty="0">
              <a:cs typeface="B Lotus" panose="00000400000000000000" pitchFamily="2" charset="-78"/>
            </a:endParaRPr>
          </a:p>
          <a:p>
            <a:endParaRPr lang="en-US" dirty="0">
              <a:cs typeface="B Lotus" panose="00000400000000000000" pitchFamily="2" charset="-78"/>
            </a:endParaRPr>
          </a:p>
        </p:txBody>
      </p:sp>
    </p:spTree>
    <p:extLst>
      <p:ext uri="{BB962C8B-B14F-4D97-AF65-F5344CB8AC3E}">
        <p14:creationId xmlns:p14="http://schemas.microsoft.com/office/powerpoint/2010/main" val="1698255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2" y="0"/>
            <a:ext cx="4561610" cy="781050"/>
          </a:xfrm>
        </p:spPr>
        <p:txBody>
          <a:bodyPr>
            <a:normAutofit/>
          </a:bodyPr>
          <a:lstStyle/>
          <a:p>
            <a:endParaRPr lang="en-US" dirty="0"/>
          </a:p>
        </p:txBody>
      </p:sp>
      <p:sp>
        <p:nvSpPr>
          <p:cNvPr id="3" name="Content Placeholder 2"/>
          <p:cNvSpPr>
            <a:spLocks noGrp="1"/>
          </p:cNvSpPr>
          <p:nvPr>
            <p:ph idx="1"/>
          </p:nvPr>
        </p:nvSpPr>
        <p:spPr>
          <a:xfrm>
            <a:off x="876300" y="781050"/>
            <a:ext cx="10827971" cy="5308854"/>
          </a:xfrm>
        </p:spPr>
        <p:txBody>
          <a:bodyPr>
            <a:normAutofit/>
          </a:bodyPr>
          <a:lstStyle/>
          <a:p>
            <a:pPr marL="0" indent="0" algn="just" rtl="1">
              <a:lnSpc>
                <a:spcPct val="200000"/>
              </a:lnSpc>
              <a:buNone/>
            </a:pPr>
            <a:r>
              <a:rPr lang="en-US" sz="3200" b="1" dirty="0" smtClean="0">
                <a:cs typeface="B Lotus" panose="00000400000000000000" pitchFamily="2" charset="-78"/>
              </a:rPr>
              <a:t>5</a:t>
            </a:r>
            <a:r>
              <a:rPr lang="ar-SA" sz="3200" b="1" dirty="0" smtClean="0">
                <a:cs typeface="B Lotus" panose="00000400000000000000" pitchFamily="2" charset="-78"/>
              </a:rPr>
              <a:t>- </a:t>
            </a:r>
            <a:r>
              <a:rPr lang="ar-SA" sz="3200" b="1" dirty="0">
                <a:cs typeface="B Lotus" panose="00000400000000000000" pitchFamily="2" charset="-78"/>
              </a:rPr>
              <a:t>پوست نمك سود خشك: </a:t>
            </a:r>
            <a:r>
              <a:rPr lang="ar-SA" sz="3200" dirty="0">
                <a:cs typeface="B Lotus" panose="00000400000000000000" pitchFamily="2" charset="-78"/>
              </a:rPr>
              <a:t>به نوعي پوست نمك سود خام گفته مي­شود كه در مجاورت هوا و دور از نور مستقيم خورشيد، ب­شكل آويخته و يا گسترده روي زمين و يا به روش­هاي ديگر خشك شده باشد.</a:t>
            </a:r>
            <a:endParaRPr lang="en-US" sz="3200" dirty="0">
              <a:cs typeface="B Lotus" panose="00000400000000000000" pitchFamily="2" charset="-78"/>
            </a:endParaRPr>
          </a:p>
          <a:p>
            <a:pPr marL="0" indent="0" algn="just" rtl="1">
              <a:lnSpc>
                <a:spcPct val="200000"/>
              </a:lnSpc>
              <a:buNone/>
            </a:pPr>
            <a:r>
              <a:rPr lang="ar-SA" sz="3200" dirty="0">
                <a:cs typeface="B Lotus" panose="00000400000000000000" pitchFamily="2" charset="-78"/>
              </a:rPr>
              <a:t>6- پوست لوت: عبارت از پوستي است كه پوشش پشمي آن به­طور نسبي چيده شده باشد و طول الياف پشمي باقيمانده در آن بيشتر از 5/1 سانتي­متر نباشد. </a:t>
            </a:r>
            <a:endParaRPr lang="en-US" sz="3200" dirty="0">
              <a:cs typeface="B Lotus" panose="00000400000000000000" pitchFamily="2" charset="-78"/>
            </a:endParaRPr>
          </a:p>
          <a:p>
            <a:endParaRPr lang="en-US" dirty="0"/>
          </a:p>
        </p:txBody>
      </p:sp>
    </p:spTree>
    <p:extLst>
      <p:ext uri="{BB962C8B-B14F-4D97-AF65-F5344CB8AC3E}">
        <p14:creationId xmlns:p14="http://schemas.microsoft.com/office/powerpoint/2010/main" val="455941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800" b="1" dirty="0">
                <a:cs typeface="B Lotus" panose="00000400000000000000" pitchFamily="2" charset="-78"/>
              </a:rPr>
              <a:t>چرا چرم انتخاب کنیم؟</a:t>
            </a:r>
            <a:endParaRPr lang="en-US" sz="4800" b="1" dirty="0">
              <a:cs typeface="B Lotus" panose="00000400000000000000" pitchFamily="2" charset="-78"/>
            </a:endParaRPr>
          </a:p>
        </p:txBody>
      </p:sp>
      <p:sp>
        <p:nvSpPr>
          <p:cNvPr id="3" name="Content Placeholder 2"/>
          <p:cNvSpPr>
            <a:spLocks noGrp="1"/>
          </p:cNvSpPr>
          <p:nvPr>
            <p:ph idx="1"/>
          </p:nvPr>
        </p:nvSpPr>
        <p:spPr/>
        <p:txBody>
          <a:bodyPr>
            <a:normAutofit fontScale="85000" lnSpcReduction="10000"/>
          </a:bodyPr>
          <a:lstStyle/>
          <a:p>
            <a:pPr lvl="0" algn="just" rtl="1">
              <a:lnSpc>
                <a:spcPct val="200000"/>
              </a:lnSpc>
            </a:pPr>
            <a:r>
              <a:rPr lang="ar-SA" sz="2800" b="1" dirty="0">
                <a:cs typeface="B Lotus" panose="00000400000000000000" pitchFamily="2" charset="-78"/>
              </a:rPr>
              <a:t>دوام</a:t>
            </a:r>
            <a:r>
              <a:rPr lang="en-US" sz="2800" b="1" dirty="0">
                <a:cs typeface="B Lotus" panose="00000400000000000000" pitchFamily="2" charset="-78"/>
              </a:rPr>
              <a:t>:</a:t>
            </a:r>
          </a:p>
          <a:p>
            <a:pPr algn="just" rtl="1">
              <a:lnSpc>
                <a:spcPct val="200000"/>
              </a:lnSpc>
            </a:pPr>
            <a:r>
              <a:rPr lang="ar-SA" sz="2800" b="1" dirty="0">
                <a:cs typeface="B Lotus" panose="00000400000000000000" pitchFamily="2" charset="-78"/>
              </a:rPr>
              <a:t>چرم و خصوصاً چرمی که از کیفیت بالایی برخوردار باشد، ماده‌ای بسیار بادوام است. صنعت‌گران پیوسته تلاش می‌کنند تا در طول روند دباغی، بهترین چرم را ارائه دهند. یعنی چرمی زیبا، مقاوم و بادوام که سال‌ها در خدمت مصرف کننده باشد</a:t>
            </a:r>
            <a:r>
              <a:rPr lang="en-US" sz="2800" b="1" dirty="0">
                <a:cs typeface="B Lotus" panose="00000400000000000000" pitchFamily="2" charset="-78"/>
              </a:rPr>
              <a:t>.</a:t>
            </a:r>
          </a:p>
          <a:p>
            <a:endParaRPr lang="en-US" dirty="0"/>
          </a:p>
        </p:txBody>
      </p:sp>
    </p:spTree>
    <p:extLst>
      <p:ext uri="{BB962C8B-B14F-4D97-AF65-F5344CB8AC3E}">
        <p14:creationId xmlns:p14="http://schemas.microsoft.com/office/powerpoint/2010/main" val="30422317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52500" y="1866900"/>
            <a:ext cx="10751771" cy="4223004"/>
          </a:xfrm>
        </p:spPr>
        <p:txBody>
          <a:bodyPr>
            <a:normAutofit fontScale="92500"/>
          </a:bodyPr>
          <a:lstStyle/>
          <a:p>
            <a:pPr marL="0" indent="0" algn="just" rtl="1">
              <a:lnSpc>
                <a:spcPct val="210000"/>
              </a:lnSpc>
              <a:buNone/>
            </a:pPr>
            <a:r>
              <a:rPr lang="fa-IR" sz="3200" b="1" dirty="0" smtClean="0">
                <a:cs typeface="B Lotus" panose="00000400000000000000" pitchFamily="2" charset="-78"/>
              </a:rPr>
              <a:t>7</a:t>
            </a:r>
            <a:r>
              <a:rPr lang="ar-SA" sz="3200" b="1" dirty="0" smtClean="0">
                <a:cs typeface="B Lotus" panose="00000400000000000000" pitchFamily="2" charset="-78"/>
              </a:rPr>
              <a:t>- </a:t>
            </a:r>
            <a:r>
              <a:rPr lang="ar-SA" sz="3200" b="1" dirty="0">
                <a:cs typeface="B Lotus" panose="00000400000000000000" pitchFamily="2" charset="-78"/>
              </a:rPr>
              <a:t>سالامبور: </a:t>
            </a:r>
            <a:r>
              <a:rPr lang="ar-SA" sz="3200" dirty="0">
                <a:cs typeface="B Lotus" panose="00000400000000000000" pitchFamily="2" charset="-78"/>
              </a:rPr>
              <a:t>محصولی است كه در نتيجه يك سلسله عمليات فيزيكي و شيميايي مقدماتي روي پوست خام برای نگهداری میان مدت (بسته به شرایط 6 ماه تا یکسال) در </a:t>
            </a:r>
            <a:r>
              <a:rPr lang="en-GB" sz="3200" dirty="0">
                <a:cs typeface="B Lotus" panose="00000400000000000000" pitchFamily="2" charset="-78"/>
              </a:rPr>
              <a:t>  pH</a:t>
            </a:r>
            <a:r>
              <a:rPr lang="fa-IR" sz="3200" dirty="0">
                <a:cs typeface="B Lotus" panose="00000400000000000000" pitchFamily="2" charset="-78"/>
              </a:rPr>
              <a:t>پایین (حدود </a:t>
            </a:r>
            <a:r>
              <a:rPr lang="fa-IR" sz="3200" dirty="0" smtClean="0">
                <a:cs typeface="B Lotus" panose="00000400000000000000" pitchFamily="2" charset="-78"/>
              </a:rPr>
              <a:t>1/5-1</a:t>
            </a:r>
            <a:r>
              <a:rPr lang="fa-IR" sz="3200" dirty="0">
                <a:cs typeface="B Lotus" panose="00000400000000000000" pitchFamily="2" charset="-78"/>
              </a:rPr>
              <a:t>) </a:t>
            </a:r>
            <a:r>
              <a:rPr lang="ar-SA" sz="3200" dirty="0">
                <a:cs typeface="B Lotus" panose="00000400000000000000" pitchFamily="2" charset="-78"/>
              </a:rPr>
              <a:t>به­دست آمده باشد تا پس از آن براي تهيه چرم استفاده گردد.</a:t>
            </a:r>
            <a:r>
              <a:rPr lang="ar-SA" sz="3200" b="1" dirty="0">
                <a:cs typeface="B Lotus" panose="00000400000000000000" pitchFamily="2" charset="-78"/>
              </a:rPr>
              <a:t> </a:t>
            </a:r>
            <a:r>
              <a:rPr lang="ar-SA" sz="3200" dirty="0">
                <a:cs typeface="B Lotus" panose="00000400000000000000" pitchFamily="2" charset="-78"/>
              </a:rPr>
              <a:t>در حقيقت پوست كنسرو شده، و از فساد آن براي مدت طولاني جلوگيري مي شود.</a:t>
            </a:r>
            <a:endParaRPr lang="en-US" sz="3200" dirty="0">
              <a:cs typeface="B Lotus" panose="00000400000000000000" pitchFamily="2" charset="-78"/>
            </a:endParaRPr>
          </a:p>
          <a:p>
            <a:pPr algn="just" rtl="1"/>
            <a:endParaRPr lang="en-US" sz="3200" dirty="0">
              <a:cs typeface="B Lotus" panose="00000400000000000000" pitchFamily="2" charset="-78"/>
            </a:endParaRPr>
          </a:p>
        </p:txBody>
      </p:sp>
    </p:spTree>
    <p:extLst>
      <p:ext uri="{BB962C8B-B14F-4D97-AF65-F5344CB8AC3E}">
        <p14:creationId xmlns:p14="http://schemas.microsoft.com/office/powerpoint/2010/main" val="4119014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lnSpc>
                <a:spcPct val="200000"/>
              </a:lnSpc>
              <a:buNone/>
            </a:pPr>
            <a:r>
              <a:rPr lang="fa-IR" sz="3600" dirty="0" smtClean="0">
                <a:cs typeface="B Lotus" panose="00000400000000000000" pitchFamily="2" charset="-78"/>
              </a:rPr>
              <a:t>8- وتبلو: پوستی که به </a:t>
            </a:r>
            <a:r>
              <a:rPr lang="fa-IR" sz="3600" smtClean="0">
                <a:cs typeface="B Lotus" panose="00000400000000000000" pitchFamily="2" charset="-78"/>
              </a:rPr>
              <a:t>وسیله کروم </a:t>
            </a:r>
            <a:r>
              <a:rPr lang="fa-IR" sz="3600" dirty="0" smtClean="0">
                <a:cs typeface="B Lotus" panose="00000400000000000000" pitchFamily="2" charset="-78"/>
              </a:rPr>
              <a:t>دباغی شده باشد را به دلیل رنگ آبی که بعد از اتمام عملیات ایجاد میشود  به نام وتبلو خوانده میشود.</a:t>
            </a:r>
            <a:endParaRPr lang="fa-IR" sz="3600" dirty="0">
              <a:cs typeface="B Lotus" panose="00000400000000000000" pitchFamily="2" charset="-78"/>
            </a:endParaRPr>
          </a:p>
        </p:txBody>
      </p:sp>
    </p:spTree>
    <p:extLst>
      <p:ext uri="{BB962C8B-B14F-4D97-AF65-F5344CB8AC3E}">
        <p14:creationId xmlns:p14="http://schemas.microsoft.com/office/powerpoint/2010/main" val="3502838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lnSpc>
                <a:spcPct val="150000"/>
              </a:lnSpc>
              <a:buNone/>
            </a:pPr>
            <a:r>
              <a:rPr lang="fa-IR" sz="3000" dirty="0" smtClean="0">
                <a:cs typeface="B Lotus" panose="00000400000000000000" pitchFamily="2" charset="-78"/>
              </a:rPr>
              <a:t>9- کراست : از دباغی مجدد پوست ها حاصل میشود بطوری که با کمک مواد مختلف مانند پرکنندها و روغن ها خواص مورد دلخواه به پوست داده میشود و معمولا پوست ها در این مرحله رنگرزی میشوند</a:t>
            </a:r>
            <a:endParaRPr lang="en-US" sz="3000" dirty="0">
              <a:cs typeface="B Lotus" panose="00000400000000000000" pitchFamily="2" charset="-78"/>
            </a:endParaRPr>
          </a:p>
        </p:txBody>
      </p:sp>
    </p:spTree>
    <p:extLst>
      <p:ext uri="{BB962C8B-B14F-4D97-AF65-F5344CB8AC3E}">
        <p14:creationId xmlns:p14="http://schemas.microsoft.com/office/powerpoint/2010/main" val="2192702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42950" y="2129060"/>
            <a:ext cx="10961321" cy="3960843"/>
          </a:xfrm>
        </p:spPr>
        <p:txBody>
          <a:bodyPr>
            <a:normAutofit fontScale="92500"/>
          </a:bodyPr>
          <a:lstStyle/>
          <a:p>
            <a:pPr marL="0" indent="0" algn="just" rtl="1">
              <a:lnSpc>
                <a:spcPct val="200000"/>
              </a:lnSpc>
              <a:buNone/>
            </a:pPr>
            <a:r>
              <a:rPr lang="fa-IR" sz="3200" b="1" dirty="0" smtClean="0">
                <a:cs typeface="B Lotus" panose="00000400000000000000" pitchFamily="2" charset="-78"/>
              </a:rPr>
              <a:t>10-</a:t>
            </a:r>
            <a:r>
              <a:rPr lang="ar-SA" sz="3200" b="1" dirty="0" smtClean="0">
                <a:cs typeface="B Lotus" panose="00000400000000000000" pitchFamily="2" charset="-78"/>
              </a:rPr>
              <a:t>چرم</a:t>
            </a:r>
            <a:r>
              <a:rPr lang="ar-SA" sz="3200" b="1" dirty="0">
                <a:cs typeface="B Lotus" panose="00000400000000000000" pitchFamily="2" charset="-78"/>
              </a:rPr>
              <a:t>:</a:t>
            </a:r>
            <a:r>
              <a:rPr lang="ar-SA" sz="3200" dirty="0">
                <a:cs typeface="B Lotus" panose="00000400000000000000" pitchFamily="2" charset="-78"/>
              </a:rPr>
              <a:t> به محصولي گفته مي­شود كه پس از يك سلسله عمليات روي پوست نمك سود، خشك، سالامبور و یا وتبلو به­دست مي آيد </a:t>
            </a:r>
            <a:r>
              <a:rPr lang="fa-IR" sz="3200" dirty="0" smtClean="0">
                <a:cs typeface="B Lotus" panose="00000400000000000000" pitchFamily="2" charset="-78"/>
              </a:rPr>
              <a:t>یعنی بعداز دباغی مجدد و تبدیل شدن به کراست بصورت فیزیکی رنگ زنی شده </a:t>
            </a:r>
            <a:r>
              <a:rPr lang="ar-SA" sz="3200" dirty="0" smtClean="0">
                <a:cs typeface="B Lotus" panose="00000400000000000000" pitchFamily="2" charset="-78"/>
              </a:rPr>
              <a:t>به­طوري­كه </a:t>
            </a:r>
            <a:r>
              <a:rPr lang="ar-SA" sz="3200" dirty="0">
                <a:cs typeface="B Lotus" panose="00000400000000000000" pitchFamily="2" charset="-78"/>
              </a:rPr>
              <a:t>لطمه اي به ماهيت و شكل پوست نمي­زند ومی­توان از آن به­طور دائمی بدون آنکه فاسد شود و یا تغییر حالت دهد استفاده کرد.</a:t>
            </a:r>
            <a:endParaRPr lang="en-US" sz="3200" dirty="0">
              <a:cs typeface="B Lotus" panose="00000400000000000000" pitchFamily="2" charset="-78"/>
            </a:endParaRPr>
          </a:p>
          <a:p>
            <a:pPr algn="just" rtl="1">
              <a:lnSpc>
                <a:spcPct val="200000"/>
              </a:lnSpc>
            </a:pPr>
            <a:endParaRPr lang="en-US" sz="2800" dirty="0">
              <a:cs typeface="B Lotus" panose="00000400000000000000" pitchFamily="2" charset="-78"/>
            </a:endParaRPr>
          </a:p>
        </p:txBody>
      </p:sp>
    </p:spTree>
    <p:extLst>
      <p:ext uri="{BB962C8B-B14F-4D97-AF65-F5344CB8AC3E}">
        <p14:creationId xmlns:p14="http://schemas.microsoft.com/office/powerpoint/2010/main" val="2340683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5027" y="498765"/>
            <a:ext cx="5818909" cy="872836"/>
          </a:xfrm>
        </p:spPr>
        <p:txBody>
          <a:bodyPr/>
          <a:lstStyle/>
          <a:p>
            <a:pPr algn="ctr"/>
            <a:endParaRPr lang="en-US" dirty="0"/>
          </a:p>
        </p:txBody>
      </p:sp>
      <p:sp>
        <p:nvSpPr>
          <p:cNvPr id="3" name="Content Placeholder 2"/>
          <p:cNvSpPr>
            <a:spLocks noGrp="1"/>
          </p:cNvSpPr>
          <p:nvPr>
            <p:ph idx="1"/>
          </p:nvPr>
        </p:nvSpPr>
        <p:spPr>
          <a:xfrm>
            <a:off x="571500" y="1524000"/>
            <a:ext cx="11132771" cy="4565904"/>
          </a:xfrm>
        </p:spPr>
        <p:txBody>
          <a:bodyPr>
            <a:noAutofit/>
          </a:bodyPr>
          <a:lstStyle/>
          <a:p>
            <a:pPr marL="0" indent="0" algn="just" rtl="1">
              <a:lnSpc>
                <a:spcPct val="200000"/>
              </a:lnSpc>
              <a:buNone/>
            </a:pPr>
            <a:r>
              <a:rPr lang="fa-IR" sz="2800" b="1" dirty="0" smtClean="0">
                <a:cs typeface="B Lotus" panose="00000400000000000000" pitchFamily="2" charset="-78"/>
              </a:rPr>
              <a:t>11</a:t>
            </a:r>
            <a:r>
              <a:rPr lang="ar-SA" sz="2800" b="1" dirty="0" smtClean="0">
                <a:cs typeface="B Lotus" panose="00000400000000000000" pitchFamily="2" charset="-78"/>
              </a:rPr>
              <a:t>- </a:t>
            </a:r>
            <a:r>
              <a:rPr lang="ar-SA" sz="2800" b="1" dirty="0">
                <a:cs typeface="B Lotus" panose="00000400000000000000" pitchFamily="2" charset="-78"/>
              </a:rPr>
              <a:t>جير :</a:t>
            </a:r>
            <a:r>
              <a:rPr lang="ar-SA" sz="2800" dirty="0">
                <a:cs typeface="B Lotus" panose="00000400000000000000" pitchFamily="2" charset="-78"/>
              </a:rPr>
              <a:t> از لحاظ شیمیایی تقريبا به همان صورتي كه چرم به­دست مي­آيد تهيه مي­شود ولی تفاوت آن با چرم به­صورت زیر است :</a:t>
            </a:r>
            <a:endParaRPr lang="en-US" sz="2800" dirty="0">
              <a:cs typeface="B Lotus" panose="00000400000000000000" pitchFamily="2" charset="-78"/>
            </a:endParaRPr>
          </a:p>
          <a:p>
            <a:pPr marL="0" indent="0" algn="just" rtl="1">
              <a:lnSpc>
                <a:spcPct val="200000"/>
              </a:lnSpc>
              <a:buNone/>
            </a:pPr>
            <a:r>
              <a:rPr lang="ar-SA" sz="2800" dirty="0">
                <a:cs typeface="B Lotus" panose="00000400000000000000" pitchFamily="2" charset="-78"/>
              </a:rPr>
              <a:t>الف- در چرم، رخ (قسمت بيروني) مورد توجه مي­باشد ولي در جير، قسمت داخلي (قسمت گوشتی) پوست مورد توجه مي­باشد.</a:t>
            </a:r>
            <a:endParaRPr lang="en-US" sz="2800" dirty="0">
              <a:cs typeface="B Lotus" panose="00000400000000000000" pitchFamily="2" charset="-78"/>
            </a:endParaRPr>
          </a:p>
          <a:p>
            <a:pPr marL="0" indent="0" algn="just" rtl="1">
              <a:lnSpc>
                <a:spcPct val="200000"/>
              </a:lnSpc>
              <a:buNone/>
            </a:pPr>
            <a:r>
              <a:rPr lang="ar-SA" sz="2800" dirty="0">
                <a:cs typeface="B Lotus" panose="00000400000000000000" pitchFamily="2" charset="-78"/>
              </a:rPr>
              <a:t>ب- در انجام عملیات فیزیکی تفاوت­هایی بین روش کار این دو فرآورده وجود دارد . </a:t>
            </a:r>
            <a:endParaRPr lang="en-US" sz="2800" dirty="0">
              <a:cs typeface="B Lotus" panose="00000400000000000000" pitchFamily="2" charset="-78"/>
            </a:endParaRPr>
          </a:p>
          <a:p>
            <a:endParaRPr lang="en-US" sz="2800" dirty="0"/>
          </a:p>
        </p:txBody>
      </p:sp>
    </p:spTree>
    <p:extLst>
      <p:ext uri="{BB962C8B-B14F-4D97-AF65-F5344CB8AC3E}">
        <p14:creationId xmlns:p14="http://schemas.microsoft.com/office/powerpoint/2010/main" val="38068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71550" y="1390650"/>
            <a:ext cx="10732721" cy="4699254"/>
          </a:xfrm>
        </p:spPr>
        <p:txBody>
          <a:bodyPr>
            <a:normAutofit/>
          </a:bodyPr>
          <a:lstStyle/>
          <a:p>
            <a:pPr marL="0" indent="0" algn="just" rtl="1">
              <a:lnSpc>
                <a:spcPct val="200000"/>
              </a:lnSpc>
              <a:buNone/>
            </a:pPr>
            <a:r>
              <a:rPr lang="ar-SA" sz="3200" b="1" dirty="0" smtClean="0">
                <a:cs typeface="B Lotus" panose="00000400000000000000" pitchFamily="2" charset="-78"/>
              </a:rPr>
              <a:t>1</a:t>
            </a:r>
            <a:r>
              <a:rPr lang="fa-IR" sz="3200" b="1" dirty="0" smtClean="0">
                <a:cs typeface="B Lotus" panose="00000400000000000000" pitchFamily="2" charset="-78"/>
              </a:rPr>
              <a:t>2</a:t>
            </a:r>
            <a:r>
              <a:rPr lang="ar-SA" sz="3200" b="1" dirty="0" smtClean="0">
                <a:cs typeface="B Lotus" panose="00000400000000000000" pitchFamily="2" charset="-78"/>
              </a:rPr>
              <a:t>- </a:t>
            </a:r>
            <a:r>
              <a:rPr lang="ar-SA" sz="3200" b="1" dirty="0">
                <a:cs typeface="B Lotus" panose="00000400000000000000" pitchFamily="2" charset="-78"/>
              </a:rPr>
              <a:t>نبوك:</a:t>
            </a:r>
            <a:r>
              <a:rPr lang="ar-SA" sz="3200" dirty="0">
                <a:cs typeface="B Lotus" panose="00000400000000000000" pitchFamily="2" charset="-78"/>
              </a:rPr>
              <a:t> اگر رخ سمباده خورده باشد و ضد آب نيز باشد نبوك بدست مي آيد.(مورد استفاده پوست سنگین می­باشد)</a:t>
            </a:r>
            <a:endParaRPr lang="en-US" sz="3200" dirty="0">
              <a:cs typeface="B Lotus" panose="00000400000000000000" pitchFamily="2" charset="-78"/>
            </a:endParaRPr>
          </a:p>
          <a:p>
            <a:pPr marL="0" indent="0" algn="just" rtl="1">
              <a:lnSpc>
                <a:spcPct val="200000"/>
              </a:lnSpc>
              <a:buNone/>
            </a:pPr>
            <a:r>
              <a:rPr lang="ar-SA" sz="3200" b="1" dirty="0" smtClean="0">
                <a:cs typeface="B Lotus" panose="00000400000000000000" pitchFamily="2" charset="-78"/>
              </a:rPr>
              <a:t>1</a:t>
            </a:r>
            <a:r>
              <a:rPr lang="fa-IR" sz="3200" b="1" dirty="0" smtClean="0">
                <a:cs typeface="B Lotus" panose="00000400000000000000" pitchFamily="2" charset="-78"/>
              </a:rPr>
              <a:t>3</a:t>
            </a:r>
            <a:r>
              <a:rPr lang="ar-SA" sz="3200" b="1" dirty="0" smtClean="0">
                <a:cs typeface="B Lotus" panose="00000400000000000000" pitchFamily="2" charset="-78"/>
              </a:rPr>
              <a:t>- </a:t>
            </a:r>
            <a:r>
              <a:rPr lang="ar-SA" sz="3200" b="1" dirty="0">
                <a:cs typeface="B Lotus" panose="00000400000000000000" pitchFamily="2" charset="-78"/>
              </a:rPr>
              <a:t>ناپا:</a:t>
            </a:r>
            <a:r>
              <a:rPr lang="ar-SA" sz="3200" dirty="0">
                <a:cs typeface="B Lotus" panose="00000400000000000000" pitchFamily="2" charset="-78"/>
              </a:rPr>
              <a:t> اگر قسمت داخلي پوست ضد آب شود و پشم هم جدا نشود بهترين و گران­ترين محصول به­نام ناپا به­دست مي آيد. </a:t>
            </a:r>
            <a:endParaRPr lang="en-US" sz="3200" dirty="0">
              <a:cs typeface="B Lotus" panose="00000400000000000000" pitchFamily="2" charset="-78"/>
            </a:endParaRPr>
          </a:p>
          <a:p>
            <a:endParaRPr lang="en-US" dirty="0"/>
          </a:p>
        </p:txBody>
      </p:sp>
    </p:spTree>
    <p:extLst>
      <p:ext uri="{BB962C8B-B14F-4D97-AF65-F5344CB8AC3E}">
        <p14:creationId xmlns:p14="http://schemas.microsoft.com/office/powerpoint/2010/main" val="2466907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a:t>انواع چرم طبیعی بر اساس نوع دباغی</a:t>
            </a:r>
            <a:endParaRPr lang="en-US" dirty="0"/>
          </a:p>
        </p:txBody>
      </p:sp>
      <p:sp>
        <p:nvSpPr>
          <p:cNvPr id="3" name="Content Placeholder 2"/>
          <p:cNvSpPr>
            <a:spLocks noGrp="1"/>
          </p:cNvSpPr>
          <p:nvPr>
            <p:ph idx="1"/>
          </p:nvPr>
        </p:nvSpPr>
        <p:spPr/>
        <p:txBody>
          <a:bodyPr/>
          <a:lstStyle/>
          <a:p>
            <a:pPr algn="just" rtl="1"/>
            <a:r>
              <a:rPr lang="fa-IR" b="1" dirty="0"/>
              <a:t>چرم گیاهی</a:t>
            </a:r>
          </a:p>
          <a:p>
            <a:pPr algn="r" rtl="1"/>
            <a:r>
              <a:rPr lang="fa-IR" b="1" dirty="0"/>
              <a:t>چرم </a:t>
            </a:r>
            <a:r>
              <a:rPr lang="fa-IR" b="1" dirty="0" smtClean="0"/>
              <a:t>کرومی</a:t>
            </a:r>
            <a:endParaRPr lang="fa-IR" b="1" dirty="0"/>
          </a:p>
          <a:p>
            <a:pPr algn="r" rtl="1"/>
            <a:r>
              <a:rPr lang="fa-IR" b="1" dirty="0"/>
              <a:t>چرم </a:t>
            </a:r>
            <a:r>
              <a:rPr lang="fa-IR" b="1" dirty="0" smtClean="0"/>
              <a:t>آلدهیدی</a:t>
            </a:r>
            <a:endParaRPr lang="fa-IR" b="1" dirty="0"/>
          </a:p>
          <a:p>
            <a:pPr algn="r" rtl="1"/>
            <a:r>
              <a:rPr lang="fa-IR" b="1" dirty="0"/>
              <a:t>چرم آلومی</a:t>
            </a:r>
          </a:p>
          <a:p>
            <a:pPr algn="r" rtl="1"/>
            <a:r>
              <a:rPr lang="fa-IR" b="1" dirty="0"/>
              <a:t>چرم </a:t>
            </a:r>
            <a:r>
              <a:rPr lang="fa-IR" b="1" dirty="0" smtClean="0"/>
              <a:t>ترکیبی</a:t>
            </a:r>
            <a:endParaRPr lang="fa-IR" b="1" dirty="0"/>
          </a:p>
          <a:p>
            <a:pPr algn="r" rtl="1"/>
            <a:r>
              <a:rPr lang="fa-IR" dirty="0"/>
              <a:t>....</a:t>
            </a:r>
            <a:endParaRPr lang="en-US" dirty="0"/>
          </a:p>
          <a:p>
            <a:endParaRPr lang="en-US" dirty="0"/>
          </a:p>
        </p:txBody>
      </p:sp>
    </p:spTree>
    <p:extLst>
      <p:ext uri="{BB962C8B-B14F-4D97-AF65-F5344CB8AC3E}">
        <p14:creationId xmlns:p14="http://schemas.microsoft.com/office/powerpoint/2010/main" val="20701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آزمون های فیزیکی چرم</a:t>
            </a:r>
            <a:endParaRPr lang="en-US" dirty="0"/>
          </a:p>
        </p:txBody>
      </p:sp>
      <p:sp>
        <p:nvSpPr>
          <p:cNvPr id="3" name="Content Placeholder 2"/>
          <p:cNvSpPr>
            <a:spLocks noGrp="1"/>
          </p:cNvSpPr>
          <p:nvPr>
            <p:ph idx="1"/>
          </p:nvPr>
        </p:nvSpPr>
        <p:spPr/>
        <p:txBody>
          <a:bodyPr>
            <a:normAutofit/>
          </a:bodyPr>
          <a:lstStyle/>
          <a:p>
            <a:pPr algn="just" rtl="1"/>
            <a:r>
              <a:rPr lang="fa-IR" sz="4400" dirty="0" smtClean="0">
                <a:cs typeface="B Lotus" panose="00000400000000000000" pitchFamily="2" charset="-78"/>
              </a:rPr>
              <a:t>ثبات چرم در برابر سایش</a:t>
            </a:r>
          </a:p>
          <a:p>
            <a:pPr algn="just" rtl="1"/>
            <a:r>
              <a:rPr lang="fa-IR" sz="4400" dirty="0" smtClean="0">
                <a:cs typeface="B Lotus" panose="00000400000000000000" pitchFamily="2" charset="-78"/>
              </a:rPr>
              <a:t>قابلیت خیس شوندگی چرم</a:t>
            </a:r>
          </a:p>
          <a:p>
            <a:pPr algn="just" rtl="1"/>
            <a:r>
              <a:rPr lang="fa-IR" sz="4400" dirty="0" smtClean="0">
                <a:cs typeface="B Lotus" panose="00000400000000000000" pitchFamily="2" charset="-78"/>
              </a:rPr>
              <a:t>استحکام ترکیدگی چرم</a:t>
            </a:r>
          </a:p>
          <a:p>
            <a:pPr algn="just" rtl="1"/>
            <a:r>
              <a:rPr lang="fa-IR" sz="4400" dirty="0" smtClean="0">
                <a:cs typeface="B Lotus" panose="00000400000000000000" pitchFamily="2" charset="-78"/>
              </a:rPr>
              <a:t>انعطاف پذیری</a:t>
            </a:r>
            <a:endParaRPr lang="en-US" sz="4400" dirty="0">
              <a:cs typeface="B Lotus" panose="00000400000000000000" pitchFamily="2" charset="-78"/>
            </a:endParaRPr>
          </a:p>
        </p:txBody>
      </p:sp>
    </p:spTree>
    <p:extLst>
      <p:ext uri="{BB962C8B-B14F-4D97-AF65-F5344CB8AC3E}">
        <p14:creationId xmlns:p14="http://schemas.microsoft.com/office/powerpoint/2010/main" val="10330149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fa-IR" sz="3600" dirty="0" smtClean="0">
                <a:cs typeface="B Lotus" panose="00000400000000000000" pitchFamily="2" charset="-78"/>
              </a:rPr>
              <a:t>مقاومت در برابر تا شدگی</a:t>
            </a:r>
            <a:endParaRPr lang="fa-IR" sz="3600" dirty="0">
              <a:cs typeface="B Lotus" panose="00000400000000000000" pitchFamily="2" charset="-78"/>
            </a:endParaRPr>
          </a:p>
          <a:p>
            <a:pPr algn="just" rtl="1"/>
            <a:r>
              <a:rPr lang="fa-IR" sz="3600" smtClean="0">
                <a:cs typeface="B Lotus" panose="00000400000000000000" pitchFamily="2" charset="-78"/>
              </a:rPr>
              <a:t>مقاومت </a:t>
            </a:r>
            <a:r>
              <a:rPr lang="fa-IR" sz="3600" dirty="0" smtClean="0">
                <a:cs typeface="B Lotus" panose="00000400000000000000" pitchFamily="2" charset="-78"/>
              </a:rPr>
              <a:t>در برابر مواد شیمیایی</a:t>
            </a:r>
          </a:p>
          <a:p>
            <a:pPr algn="just" rtl="1"/>
            <a:r>
              <a:rPr lang="fa-IR" sz="3600" dirty="0" smtClean="0">
                <a:cs typeface="B Lotus" panose="00000400000000000000" pitchFamily="2" charset="-78"/>
              </a:rPr>
              <a:t>ازدیاد طول چرم در حین گسیختگی</a:t>
            </a:r>
          </a:p>
          <a:p>
            <a:pPr algn="just" rtl="1"/>
            <a:r>
              <a:rPr lang="fa-IR" sz="3600" dirty="0" smtClean="0">
                <a:cs typeface="B Lotus" panose="00000400000000000000" pitchFamily="2" charset="-78"/>
              </a:rPr>
              <a:t>مقاومت در برابر شعله</a:t>
            </a:r>
          </a:p>
          <a:p>
            <a:pPr algn="just" rtl="1"/>
            <a:r>
              <a:rPr lang="fa-IR" sz="3600" dirty="0" smtClean="0">
                <a:cs typeface="B Lotus" panose="00000400000000000000" pitchFamily="2" charset="-78"/>
              </a:rPr>
              <a:t>واکنش مه گرفتگی</a:t>
            </a:r>
            <a:endParaRPr lang="en-US" sz="3600" dirty="0">
              <a:cs typeface="B Lotus" panose="00000400000000000000" pitchFamily="2" charset="-78"/>
            </a:endParaRPr>
          </a:p>
        </p:txBody>
      </p:sp>
    </p:spTree>
    <p:extLst>
      <p:ext uri="{BB962C8B-B14F-4D97-AF65-F5344CB8AC3E}">
        <p14:creationId xmlns:p14="http://schemas.microsoft.com/office/powerpoint/2010/main" val="41854279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fa-IR" sz="4000" dirty="0" smtClean="0">
                <a:cs typeface="B Lotus" panose="00000400000000000000" pitchFamily="2" charset="-78"/>
              </a:rPr>
              <a:t>اثر عرق بدن</a:t>
            </a:r>
          </a:p>
          <a:p>
            <a:pPr algn="just" rtl="1"/>
            <a:r>
              <a:rPr lang="fa-IR" sz="4000" dirty="0" smtClean="0">
                <a:cs typeface="B Lotus" panose="00000400000000000000" pitchFamily="2" charset="-78"/>
              </a:rPr>
              <a:t>مقاومت در برابر دوخت</a:t>
            </a:r>
            <a:endParaRPr lang="fa-IR" sz="4000" dirty="0">
              <a:cs typeface="B Lotus" panose="00000400000000000000" pitchFamily="2" charset="-78"/>
            </a:endParaRPr>
          </a:p>
          <a:p>
            <a:pPr algn="just" rtl="1"/>
            <a:r>
              <a:rPr lang="fa-IR" sz="4000" dirty="0" smtClean="0">
                <a:cs typeface="B Lotus" panose="00000400000000000000" pitchFamily="2" charset="-78"/>
              </a:rPr>
              <a:t>جذب آب </a:t>
            </a:r>
          </a:p>
          <a:p>
            <a:pPr algn="just" rtl="1"/>
            <a:r>
              <a:rPr lang="fa-IR" sz="4000" smtClean="0">
                <a:cs typeface="B Lotus" panose="00000400000000000000" pitchFamily="2" charset="-78"/>
              </a:rPr>
              <a:t>تست نفوذ آب</a:t>
            </a:r>
            <a:endParaRPr lang="en-US" sz="4000" dirty="0">
              <a:cs typeface="B Lotus" panose="00000400000000000000" pitchFamily="2" charset="-78"/>
            </a:endParaRPr>
          </a:p>
        </p:txBody>
      </p:sp>
    </p:spTree>
    <p:extLst>
      <p:ext uri="{BB962C8B-B14F-4D97-AF65-F5344CB8AC3E}">
        <p14:creationId xmlns:p14="http://schemas.microsoft.com/office/powerpoint/2010/main" val="295798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3774" y="1104900"/>
            <a:ext cx="10363826" cy="4686299"/>
          </a:xfrm>
        </p:spPr>
        <p:txBody>
          <a:bodyPr>
            <a:normAutofit fontScale="85000" lnSpcReduction="10000"/>
          </a:bodyPr>
          <a:lstStyle/>
          <a:p>
            <a:pPr lvl="0" algn="just" rtl="1">
              <a:lnSpc>
                <a:spcPct val="160000"/>
              </a:lnSpc>
            </a:pPr>
            <a:r>
              <a:rPr lang="ar-SA" sz="2800" b="1" dirty="0">
                <a:cs typeface="B Lotus" panose="00000400000000000000" pitchFamily="2" charset="-78"/>
              </a:rPr>
              <a:t>طبیعی </a:t>
            </a:r>
            <a:r>
              <a:rPr lang="fa-IR" sz="2800" b="1" dirty="0">
                <a:cs typeface="B Lotus" panose="00000400000000000000" pitchFamily="2" charset="-78"/>
              </a:rPr>
              <a:t>و مستحکم </a:t>
            </a:r>
            <a:r>
              <a:rPr lang="ar-SA" sz="2800" b="1" dirty="0">
                <a:cs typeface="B Lotus" panose="00000400000000000000" pitchFamily="2" charset="-78"/>
              </a:rPr>
              <a:t>بودن</a:t>
            </a:r>
            <a:r>
              <a:rPr lang="en-US" sz="2800" b="1" dirty="0">
                <a:cs typeface="B Lotus" panose="00000400000000000000" pitchFamily="2" charset="-78"/>
              </a:rPr>
              <a:t>:</a:t>
            </a:r>
          </a:p>
          <a:p>
            <a:pPr algn="just" rtl="1">
              <a:lnSpc>
                <a:spcPct val="160000"/>
              </a:lnSpc>
            </a:pPr>
            <a:r>
              <a:rPr lang="ar-SA" sz="2800" b="1" dirty="0">
                <a:cs typeface="B Lotus" panose="00000400000000000000" pitchFamily="2" charset="-78"/>
              </a:rPr>
              <a:t>چرم </a:t>
            </a:r>
            <a:r>
              <a:rPr lang="fa-IR" sz="2800" b="1" dirty="0">
                <a:cs typeface="B Lotus" panose="00000400000000000000" pitchFamily="2" charset="-78"/>
              </a:rPr>
              <a:t>علاوه بر اینکه یک ماده طبیعی</a:t>
            </a:r>
            <a:r>
              <a:rPr lang="ar-SA" sz="2800" b="1" dirty="0">
                <a:cs typeface="B Lotus" panose="00000400000000000000" pitchFamily="2" charset="-78"/>
              </a:rPr>
              <a:t> است که ایجاد حساسیت نمی‌کند. اغلب مواد صنعتی و مصنوعی وقتی در مجاورت پوست قرار می‌گیرند، موجب بروز آلرژی و خارش آن شده و مشکلاتی را به وجود می‌آورند. در صورتی که تماس با چرم از نظر جسمی و روحی همواره احساسی دلنشین را ایجاد می‌کند</a:t>
            </a:r>
            <a:r>
              <a:rPr lang="en-US" sz="2800" b="1" dirty="0">
                <a:cs typeface="B Lotus" panose="00000400000000000000" pitchFamily="2" charset="-78"/>
              </a:rPr>
              <a:t>.</a:t>
            </a:r>
          </a:p>
          <a:p>
            <a:pPr algn="just" rtl="1">
              <a:lnSpc>
                <a:spcPct val="160000"/>
              </a:lnSpc>
            </a:pPr>
            <a:r>
              <a:rPr lang="ar-SA" sz="2800" b="1" dirty="0">
                <a:cs typeface="B Lotus" panose="00000400000000000000" pitchFamily="2" charset="-78"/>
              </a:rPr>
              <a:t>چرم طبیعی علاوه بر دوام، دارای استحکام بالایی نیز هست. منظور این است که در طول استفاده، در مقابل عوامل گوناگون از مقاومت بالایی برخوردار است و به سادگی از بین نمی‌رود</a:t>
            </a:r>
            <a:r>
              <a:rPr lang="en-US" sz="2800" b="1" dirty="0">
                <a:cs typeface="B Lotus" panose="00000400000000000000" pitchFamily="2" charset="-78"/>
              </a:rPr>
              <a:t>.</a:t>
            </a:r>
          </a:p>
          <a:p>
            <a:endParaRPr lang="en-US" dirty="0"/>
          </a:p>
        </p:txBody>
      </p:sp>
    </p:spTree>
    <p:extLst>
      <p:ext uri="{BB962C8B-B14F-4D97-AF65-F5344CB8AC3E}">
        <p14:creationId xmlns:p14="http://schemas.microsoft.com/office/powerpoint/2010/main" val="34230534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لیپیدها</a:t>
            </a:r>
            <a:endParaRPr lang="en-US" dirty="0"/>
          </a:p>
        </p:txBody>
      </p:sp>
      <p:sp>
        <p:nvSpPr>
          <p:cNvPr id="3" name="Content Placeholder 2"/>
          <p:cNvSpPr>
            <a:spLocks noGrp="1"/>
          </p:cNvSpPr>
          <p:nvPr>
            <p:ph idx="1"/>
          </p:nvPr>
        </p:nvSpPr>
        <p:spPr/>
        <p:txBody>
          <a:bodyPr/>
          <a:lstStyle/>
          <a:p>
            <a:pPr algn="r" rtl="1"/>
            <a:r>
              <a:rPr lang="fa-IR" dirty="0" smtClean="0"/>
              <a:t>طبقه بندی لیپیدها به روغن ها، چربی ها و موم ها</a:t>
            </a:r>
          </a:p>
          <a:p>
            <a:pPr algn="r" rtl="1"/>
            <a:r>
              <a:rPr lang="fa-IR" dirty="0" smtClean="0"/>
              <a:t>بصورت استرهای اسیدی و الکلی موجود در بافت موجودات زنده</a:t>
            </a:r>
          </a:p>
          <a:p>
            <a:pPr algn="r" rtl="1"/>
            <a:r>
              <a:rPr lang="fa-IR" dirty="0" smtClean="0"/>
              <a:t>تقسیم بندی بر اساس نقطه ذوب</a:t>
            </a:r>
          </a:p>
          <a:p>
            <a:pPr algn="r" rtl="1"/>
            <a:r>
              <a:rPr lang="fa-IR" dirty="0" smtClean="0"/>
              <a:t>موم ها(واکس) به صورت جامد و نقطه ذوب آنها از درجه حرارت بدن بیشتر است</a:t>
            </a:r>
          </a:p>
          <a:p>
            <a:pPr algn="r" rtl="1"/>
            <a:r>
              <a:rPr lang="fa-IR" dirty="0" smtClean="0"/>
              <a:t>چربی ها در درجه حرارت </a:t>
            </a:r>
            <a:r>
              <a:rPr lang="fa-IR" dirty="0" smtClean="0">
                <a:cs typeface="B Lotus" panose="00000400000000000000" pitchFamily="2" charset="-78"/>
              </a:rPr>
              <a:t>25 درجه سانتیگراد بصورت جامد</a:t>
            </a:r>
          </a:p>
          <a:p>
            <a:pPr algn="r" rtl="1"/>
            <a:r>
              <a:rPr lang="fa-IR" dirty="0" smtClean="0">
                <a:cs typeface="B Lotus" panose="00000400000000000000" pitchFamily="2" charset="-78"/>
              </a:rPr>
              <a:t>روغن ها در درجه 25 درجه سانتیگراد مایع هستند</a:t>
            </a:r>
            <a:endParaRPr lang="en-US" dirty="0">
              <a:cs typeface="B Lotus" panose="00000400000000000000" pitchFamily="2" charset="-78"/>
            </a:endParaRPr>
          </a:p>
        </p:txBody>
      </p:sp>
    </p:spTree>
    <p:extLst>
      <p:ext uri="{BB962C8B-B14F-4D97-AF65-F5344CB8AC3E}">
        <p14:creationId xmlns:p14="http://schemas.microsoft.com/office/powerpoint/2010/main" val="9570792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واکنش روغن ها</a:t>
            </a:r>
            <a:endParaRPr lang="en-US" dirty="0"/>
          </a:p>
        </p:txBody>
      </p:sp>
      <p:sp>
        <p:nvSpPr>
          <p:cNvPr id="3" name="Content Placeholder 2"/>
          <p:cNvSpPr>
            <a:spLocks noGrp="1"/>
          </p:cNvSpPr>
          <p:nvPr>
            <p:ph idx="1"/>
          </p:nvPr>
        </p:nvSpPr>
        <p:spPr/>
        <p:txBody>
          <a:bodyPr/>
          <a:lstStyle/>
          <a:p>
            <a:pPr algn="just" rtl="1">
              <a:lnSpc>
                <a:spcPct val="150000"/>
              </a:lnSpc>
            </a:pPr>
            <a:r>
              <a:rPr lang="fa-IR" dirty="0" smtClean="0"/>
              <a:t>بسیاری از روغن های غیر اشباع به وسیله واکنش با اسید سولفوریک غلیظ بدست می آید</a:t>
            </a:r>
          </a:p>
          <a:p>
            <a:pPr algn="just" rtl="1">
              <a:lnSpc>
                <a:spcPct val="150000"/>
              </a:lnSpc>
            </a:pPr>
            <a:r>
              <a:rPr lang="fa-IR" dirty="0" smtClean="0"/>
              <a:t>مهم ترین خاصیت آن، دارای گروه یونی و آبدوست بوده و به راحتی در آب امولسیون میشود</a:t>
            </a:r>
            <a:endParaRPr lang="en-US" dirty="0"/>
          </a:p>
        </p:txBody>
      </p:sp>
    </p:spTree>
    <p:extLst>
      <p:ext uri="{BB962C8B-B14F-4D97-AF65-F5344CB8AC3E}">
        <p14:creationId xmlns:p14="http://schemas.microsoft.com/office/powerpoint/2010/main" val="11054674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هدف اصلی استفاده از روغن</a:t>
            </a:r>
            <a:endParaRPr lang="en-US" dirty="0"/>
          </a:p>
        </p:txBody>
      </p:sp>
      <p:sp>
        <p:nvSpPr>
          <p:cNvPr id="3" name="Content Placeholder 2"/>
          <p:cNvSpPr>
            <a:spLocks noGrp="1"/>
          </p:cNvSpPr>
          <p:nvPr>
            <p:ph idx="1"/>
          </p:nvPr>
        </p:nvSpPr>
        <p:spPr/>
        <p:txBody>
          <a:bodyPr/>
          <a:lstStyle/>
          <a:p>
            <a:pPr algn="just" rtl="1"/>
            <a:r>
              <a:rPr lang="fa-IR" dirty="0" smtClean="0"/>
              <a:t>جلوگیری از خشکی و زبری زیر دست </a:t>
            </a:r>
          </a:p>
          <a:p>
            <a:pPr algn="just" rtl="1"/>
            <a:r>
              <a:rPr lang="fa-IR" dirty="0" smtClean="0"/>
              <a:t>کاهش چسبندگی الیاف چرم به یکدیگر</a:t>
            </a:r>
          </a:p>
          <a:p>
            <a:pPr algn="just" rtl="1"/>
            <a:r>
              <a:rPr lang="fa-IR" dirty="0" smtClean="0"/>
              <a:t>محافظت از چرم به دلیل انجام مراحل مقدماتی روغن کافی برای پیشگیری از خشک شدن ندارد</a:t>
            </a:r>
          </a:p>
          <a:p>
            <a:pPr algn="just" rtl="1"/>
            <a:r>
              <a:rPr lang="fa-IR" dirty="0" smtClean="0"/>
              <a:t>افزایش خواص فیزیکی:</a:t>
            </a:r>
          </a:p>
          <a:p>
            <a:pPr marL="0" indent="0" algn="just" rtl="1">
              <a:buNone/>
            </a:pPr>
            <a:r>
              <a:rPr lang="fa-IR" dirty="0" smtClean="0"/>
              <a:t>         شکنندگی، کشش، پارگی، نرمیت، خواص خيس خوردگي و يا دفع آب، هدايت الكتريكي و گرمايي</a:t>
            </a:r>
          </a:p>
        </p:txBody>
      </p:sp>
    </p:spTree>
    <p:extLst>
      <p:ext uri="{BB962C8B-B14F-4D97-AF65-F5344CB8AC3E}">
        <p14:creationId xmlns:p14="http://schemas.microsoft.com/office/powerpoint/2010/main" val="34387376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محل قرار گیری روغن</a:t>
            </a:r>
            <a:endParaRPr lang="en-US" dirty="0"/>
          </a:p>
        </p:txBody>
      </p:sp>
      <p:sp>
        <p:nvSpPr>
          <p:cNvPr id="3" name="Content Placeholder 2"/>
          <p:cNvSpPr>
            <a:spLocks noGrp="1"/>
          </p:cNvSpPr>
          <p:nvPr>
            <p:ph idx="1"/>
          </p:nvPr>
        </p:nvSpPr>
        <p:spPr/>
        <p:txBody>
          <a:bodyPr/>
          <a:lstStyle/>
          <a:p>
            <a:pPr algn="just" rtl="1">
              <a:lnSpc>
                <a:spcPct val="200000"/>
              </a:lnSpc>
            </a:pPr>
            <a:r>
              <a:rPr lang="fa-IR" dirty="0" smtClean="0"/>
              <a:t>الیاف در قسمت لش به مراتب بازتر و در قسمت رخ یک شبکه بسیار متراکم از الیاف وجود دارد میبایست بصورت یکنواخت روغن در تمامی سطوح پخش و از خشکی جلوگیری شود</a:t>
            </a:r>
          </a:p>
          <a:p>
            <a:pPr algn="just" rtl="1">
              <a:lnSpc>
                <a:spcPct val="200000"/>
              </a:lnSpc>
            </a:pPr>
            <a:r>
              <a:rPr lang="fa-IR" dirty="0" smtClean="0"/>
              <a:t>بسته به </a:t>
            </a:r>
            <a:r>
              <a:rPr lang="en-US" dirty="0" smtClean="0"/>
              <a:t>pH</a:t>
            </a:r>
            <a:r>
              <a:rPr lang="fa-IR" dirty="0" smtClean="0"/>
              <a:t> پوست و روغن و همچنین ترکیب شیمیایی روغن از نظر سولفاته، سولفونه و سولفیته بدون محل قرارگیری روغن متفاوت خواهد بود</a:t>
            </a:r>
          </a:p>
          <a:p>
            <a:pPr algn="just" rtl="1">
              <a:lnSpc>
                <a:spcPct val="150000"/>
              </a:lnSpc>
            </a:pPr>
            <a:endParaRPr lang="fa-IR" dirty="0" smtClean="0"/>
          </a:p>
        </p:txBody>
      </p:sp>
    </p:spTree>
    <p:extLst>
      <p:ext uri="{BB962C8B-B14F-4D97-AF65-F5344CB8AC3E}">
        <p14:creationId xmlns:p14="http://schemas.microsoft.com/office/powerpoint/2010/main" val="28700647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دو پوستي</a:t>
            </a:r>
            <a:endParaRPr lang="en-US" dirty="0"/>
          </a:p>
        </p:txBody>
      </p:sp>
      <p:sp>
        <p:nvSpPr>
          <p:cNvPr id="3" name="Content Placeholder 2"/>
          <p:cNvSpPr>
            <a:spLocks noGrp="1"/>
          </p:cNvSpPr>
          <p:nvPr>
            <p:ph idx="1"/>
          </p:nvPr>
        </p:nvSpPr>
        <p:spPr/>
        <p:txBody>
          <a:bodyPr/>
          <a:lstStyle/>
          <a:p>
            <a:pPr algn="just" rtl="1">
              <a:lnSpc>
                <a:spcPct val="150000"/>
              </a:lnSpc>
            </a:pPr>
            <a:r>
              <a:rPr lang="fa-IR" dirty="0" smtClean="0"/>
              <a:t>در مرحله دباغي كرومي از طريق كمپلكس كروم در بين الياف كلاژن و ايجاد پيوند كوالانسي چرم دباغي ميشود. اما بواسطه بزرگ بودن كمپلكس كروم، فضاي خالي بسياري بين الياف وجود دارد. اين فضاهاي خالي در ساختار بافت چرم خصوصا در قسمت هاي زيرشكم و گردن سبب ميشود كه ساختار اين قسمت ها شل باشد</a:t>
            </a:r>
            <a:endParaRPr lang="en-US" dirty="0"/>
          </a:p>
        </p:txBody>
      </p:sp>
    </p:spTree>
    <p:extLst>
      <p:ext uri="{BB962C8B-B14F-4D97-AF65-F5344CB8AC3E}">
        <p14:creationId xmlns:p14="http://schemas.microsoft.com/office/powerpoint/2010/main" val="21285684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ايرادات روغن دهي</a:t>
            </a:r>
            <a:endParaRPr lang="en-US" dirty="0"/>
          </a:p>
        </p:txBody>
      </p:sp>
      <p:sp>
        <p:nvSpPr>
          <p:cNvPr id="3" name="Content Placeholder 2"/>
          <p:cNvSpPr>
            <a:spLocks noGrp="1"/>
          </p:cNvSpPr>
          <p:nvPr>
            <p:ph idx="1"/>
          </p:nvPr>
        </p:nvSpPr>
        <p:spPr/>
        <p:txBody>
          <a:bodyPr/>
          <a:lstStyle/>
          <a:p>
            <a:pPr algn="r" rtl="1"/>
            <a:r>
              <a:rPr lang="fa-IR" dirty="0" smtClean="0"/>
              <a:t>قي رزين مانند ته مانده رزين بيشتر در گياهي</a:t>
            </a:r>
          </a:p>
          <a:p>
            <a:pPr algn="r" rtl="1"/>
            <a:r>
              <a:rPr lang="fa-IR" dirty="0" smtClean="0"/>
              <a:t>لكه لاستيكي در واكنش با گوگرد و شبيه لجن لاستيك</a:t>
            </a:r>
          </a:p>
          <a:p>
            <a:pPr algn="r" rtl="1"/>
            <a:r>
              <a:rPr lang="fa-IR" dirty="0" smtClean="0"/>
              <a:t>قي چربي</a:t>
            </a:r>
            <a:r>
              <a:rPr lang="en-US" dirty="0" smtClean="0"/>
              <a:t> </a:t>
            </a:r>
            <a:r>
              <a:rPr lang="fa-IR" dirty="0" smtClean="0"/>
              <a:t>پوشش يكدست سفيد طوسي</a:t>
            </a:r>
          </a:p>
          <a:p>
            <a:pPr algn="r" rtl="1"/>
            <a:r>
              <a:rPr lang="fa-IR" smtClean="0"/>
              <a:t>لكه هاي </a:t>
            </a:r>
            <a:r>
              <a:rPr lang="fa-IR" dirty="0" smtClean="0"/>
              <a:t>تيره و روغني در سطح</a:t>
            </a:r>
          </a:p>
          <a:p>
            <a:pPr algn="r" rtl="1"/>
            <a:r>
              <a:rPr lang="fa-IR" dirty="0" smtClean="0"/>
              <a:t>صابون چرب لكه هاي نامنظم سفيد</a:t>
            </a:r>
          </a:p>
          <a:p>
            <a:pPr algn="r" rtl="1"/>
            <a:r>
              <a:rPr lang="fa-IR" dirty="0" smtClean="0"/>
              <a:t>بو </a:t>
            </a:r>
          </a:p>
          <a:p>
            <a:pPr algn="r" rtl="1"/>
            <a:r>
              <a:rPr lang="fa-IR" dirty="0" smtClean="0"/>
              <a:t>ثبات نوري</a:t>
            </a:r>
          </a:p>
          <a:p>
            <a:pPr algn="r" rtl="1"/>
            <a:endParaRPr lang="en-US" dirty="0"/>
          </a:p>
        </p:txBody>
      </p:sp>
    </p:spTree>
    <p:extLst>
      <p:ext uri="{BB962C8B-B14F-4D97-AF65-F5344CB8AC3E}">
        <p14:creationId xmlns:p14="http://schemas.microsoft.com/office/powerpoint/2010/main" val="21897986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تست روغن</a:t>
            </a:r>
            <a:endParaRPr lang="en-US" dirty="0"/>
          </a:p>
        </p:txBody>
      </p:sp>
      <p:sp>
        <p:nvSpPr>
          <p:cNvPr id="3" name="Content Placeholder 2"/>
          <p:cNvSpPr>
            <a:spLocks noGrp="1"/>
          </p:cNvSpPr>
          <p:nvPr>
            <p:ph idx="1"/>
          </p:nvPr>
        </p:nvSpPr>
        <p:spPr/>
        <p:txBody>
          <a:bodyPr/>
          <a:lstStyle/>
          <a:p>
            <a:pPr algn="just" rtl="1">
              <a:lnSpc>
                <a:spcPct val="200000"/>
              </a:lnSpc>
            </a:pPr>
            <a:r>
              <a:rPr lang="fa-IR" dirty="0" smtClean="0"/>
              <a:t>تست چشمي: دوفاز، سفت و كره ايي</a:t>
            </a:r>
          </a:p>
          <a:p>
            <a:pPr algn="just" rtl="1">
              <a:lnSpc>
                <a:spcPct val="200000"/>
              </a:lnSpc>
            </a:pPr>
            <a:r>
              <a:rPr lang="fa-IR" dirty="0" smtClean="0"/>
              <a:t>تست تجزيه ايي:پايداري در الكتروليت ها، ايد چرب آزاد مقدار امولسيون و امولسيون شوندگي، زردي در برابر حرارت و ثبات در برابر نور</a:t>
            </a:r>
            <a:endParaRPr lang="en-US" dirty="0"/>
          </a:p>
        </p:txBody>
      </p:sp>
    </p:spTree>
    <p:extLst>
      <p:ext uri="{BB962C8B-B14F-4D97-AF65-F5344CB8AC3E}">
        <p14:creationId xmlns:p14="http://schemas.microsoft.com/office/powerpoint/2010/main" val="3590151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cs typeface="B Lotus" panose="00000400000000000000" pitchFamily="2" charset="-78"/>
              </a:rPr>
              <a:t>نگهداری</a:t>
            </a:r>
            <a:endParaRPr lang="en-US" b="1" dirty="0">
              <a:cs typeface="B Lotus" panose="00000400000000000000" pitchFamily="2" charset="-78"/>
            </a:endParaRPr>
          </a:p>
        </p:txBody>
      </p:sp>
      <p:sp>
        <p:nvSpPr>
          <p:cNvPr id="3" name="Content Placeholder 2"/>
          <p:cNvSpPr>
            <a:spLocks noGrp="1"/>
          </p:cNvSpPr>
          <p:nvPr>
            <p:ph idx="1"/>
          </p:nvPr>
        </p:nvSpPr>
        <p:spPr/>
        <p:txBody>
          <a:bodyPr>
            <a:normAutofit/>
          </a:bodyPr>
          <a:lstStyle/>
          <a:p>
            <a:pPr algn="just" rtl="1">
              <a:lnSpc>
                <a:spcPct val="150000"/>
              </a:lnSpc>
            </a:pPr>
            <a:r>
              <a:rPr lang="fa-IR" sz="2400" b="1" dirty="0" smtClean="0">
                <a:cs typeface="B Zar" panose="00000400000000000000" pitchFamily="2" charset="-78"/>
              </a:rPr>
              <a:t>توجه </a:t>
            </a:r>
            <a:r>
              <a:rPr lang="fa-IR" sz="2400" b="1" dirty="0">
                <a:cs typeface="B Zar" panose="00000400000000000000" pitchFamily="2" charset="-78"/>
              </a:rPr>
              <a:t>داشته </a:t>
            </a:r>
            <a:r>
              <a:rPr lang="fa-IR" sz="2400" b="1" dirty="0" smtClean="0">
                <a:cs typeface="B Zar" panose="00000400000000000000" pitchFamily="2" charset="-78"/>
              </a:rPr>
              <a:t>باشید: </a:t>
            </a:r>
            <a:r>
              <a:rPr lang="fa-IR" sz="2400" dirty="0">
                <a:cs typeface="B Lotus" panose="00000400000000000000" pitchFamily="2" charset="-78"/>
              </a:rPr>
              <a:t>که انجام این کارها تنها بخشی از روند مراقبت از چرم بوده و نمی‎توانند برای همیشه از تخریب و صدمه دیدن </a:t>
            </a:r>
            <a:r>
              <a:rPr lang="fa-IR" sz="2400" b="1" dirty="0" smtClean="0">
                <a:cs typeface="B Lotus" panose="00000400000000000000" pitchFamily="2" charset="-78"/>
              </a:rPr>
              <a:t>چرم طبیعی</a:t>
            </a:r>
            <a:r>
              <a:rPr lang="fa-IR" sz="2400" dirty="0" smtClean="0">
                <a:cs typeface="B Lotus" panose="00000400000000000000" pitchFamily="2" charset="-78"/>
              </a:rPr>
              <a:t>جلوگیری </a:t>
            </a:r>
            <a:r>
              <a:rPr lang="fa-IR" sz="2400" dirty="0">
                <a:cs typeface="B Lotus" panose="00000400000000000000" pitchFamily="2" charset="-78"/>
              </a:rPr>
              <a:t>نمایند</a:t>
            </a:r>
            <a:r>
              <a:rPr lang="fa-IR" sz="2400" dirty="0" smtClean="0">
                <a:cs typeface="B Lotus" panose="00000400000000000000" pitchFamily="2" charset="-78"/>
              </a:rPr>
              <a:t>.</a:t>
            </a:r>
          </a:p>
          <a:p>
            <a:pPr algn="just" rtl="1">
              <a:lnSpc>
                <a:spcPct val="150000"/>
              </a:lnSpc>
            </a:pPr>
            <a:r>
              <a:rPr lang="fa-IR" sz="2400" dirty="0" smtClean="0">
                <a:cs typeface="B Lotus" panose="00000400000000000000" pitchFamily="2" charset="-78"/>
              </a:rPr>
              <a:t> </a:t>
            </a:r>
            <a:r>
              <a:rPr lang="fa-IR" sz="2400" dirty="0">
                <a:cs typeface="B Lotus" panose="00000400000000000000" pitchFamily="2" charset="-78"/>
              </a:rPr>
              <a:t>یکی از کارهایی که لازم است انجام شود این است که کالای چرمی خود را به هیچ عنوان در معرض تابش مستقیم نور خورشید و دمای بالا قرار ندهید.</a:t>
            </a:r>
            <a:endParaRPr lang="en-US" sz="2400" dirty="0">
              <a:cs typeface="B Lotus" panose="00000400000000000000" pitchFamily="2" charset="-78"/>
            </a:endParaRPr>
          </a:p>
        </p:txBody>
      </p:sp>
    </p:spTree>
    <p:extLst>
      <p:ext uri="{BB962C8B-B14F-4D97-AF65-F5344CB8AC3E}">
        <p14:creationId xmlns:p14="http://schemas.microsoft.com/office/powerpoint/2010/main" val="1177164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rtl="1">
              <a:lnSpc>
                <a:spcPct val="200000"/>
              </a:lnSpc>
            </a:pPr>
            <a:r>
              <a:rPr lang="ar-SA" sz="2400" b="1" dirty="0">
                <a:cs typeface="B Lotus" panose="00000400000000000000" pitchFamily="2" charset="-78"/>
              </a:rPr>
              <a:t>زیبایی </a:t>
            </a:r>
            <a:r>
              <a:rPr lang="fa-IR" sz="2400" b="1" dirty="0">
                <a:cs typeface="B Lotus" panose="00000400000000000000" pitchFamily="2" charset="-78"/>
              </a:rPr>
              <a:t>دائمی</a:t>
            </a:r>
            <a:r>
              <a:rPr lang="en-US" sz="2400" b="1" dirty="0">
                <a:cs typeface="B Lotus" panose="00000400000000000000" pitchFamily="2" charset="-78"/>
              </a:rPr>
              <a:t>:</a:t>
            </a:r>
          </a:p>
          <a:p>
            <a:pPr algn="just" rtl="1">
              <a:lnSpc>
                <a:spcPct val="200000"/>
              </a:lnSpc>
            </a:pPr>
            <a:r>
              <a:rPr lang="ar-SA" sz="2400" b="1" dirty="0">
                <a:cs typeface="B Lotus" panose="00000400000000000000" pitchFamily="2" charset="-78"/>
              </a:rPr>
              <a:t>وقتی صحبت از دوام چندین ساله به میان می‌آید باید این نکته را هم در نظر داشته باشیم که چرم هرگز از مُد نمی‌افتد و همیشه ارزشمند و خواستنی است. در واقع می‌توان گفت که چرم محصولی است که به زمان و مکان خاصی تعلق ندارد</a:t>
            </a:r>
            <a:r>
              <a:rPr lang="en-US" sz="2400" b="1" dirty="0">
                <a:cs typeface="B Lotus" panose="00000400000000000000" pitchFamily="2" charset="-78"/>
              </a:rPr>
              <a:t>.</a:t>
            </a:r>
          </a:p>
          <a:p>
            <a:endParaRPr lang="en-US" dirty="0"/>
          </a:p>
        </p:txBody>
      </p:sp>
    </p:spTree>
    <p:extLst>
      <p:ext uri="{BB962C8B-B14F-4D97-AF65-F5344CB8AC3E}">
        <p14:creationId xmlns:p14="http://schemas.microsoft.com/office/powerpoint/2010/main" val="2790704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3774" y="1818409"/>
            <a:ext cx="10363826" cy="3972790"/>
          </a:xfrm>
        </p:spPr>
        <p:txBody>
          <a:bodyPr>
            <a:normAutofit/>
          </a:bodyPr>
          <a:lstStyle/>
          <a:p>
            <a:pPr lvl="0" algn="just" rtl="1">
              <a:lnSpc>
                <a:spcPct val="200000"/>
              </a:lnSpc>
            </a:pPr>
            <a:r>
              <a:rPr lang="ar-SA" sz="2800" dirty="0">
                <a:cs typeface="B Lotus" panose="00000400000000000000" pitchFamily="2" charset="-78"/>
              </a:rPr>
              <a:t>سبک و سیاق</a:t>
            </a:r>
            <a:r>
              <a:rPr lang="fa-IR" sz="2800" dirty="0">
                <a:cs typeface="B Lotus" panose="00000400000000000000" pitchFamily="2" charset="-78"/>
              </a:rPr>
              <a:t> زندگی</a:t>
            </a:r>
            <a:r>
              <a:rPr lang="en-US" sz="2800" dirty="0">
                <a:cs typeface="B Lotus" panose="00000400000000000000" pitchFamily="2" charset="-78"/>
              </a:rPr>
              <a:t>:</a:t>
            </a:r>
          </a:p>
          <a:p>
            <a:pPr algn="just" rtl="1">
              <a:lnSpc>
                <a:spcPct val="200000"/>
              </a:lnSpc>
            </a:pPr>
            <a:r>
              <a:rPr lang="ar-SA" sz="2800" dirty="0">
                <a:cs typeface="B Lotus" panose="00000400000000000000" pitchFamily="2" charset="-78"/>
              </a:rPr>
              <a:t>چرم کالایی بسیار شیک است. استفاده از </a:t>
            </a:r>
            <a:r>
              <a:rPr lang="ar-SA" sz="2800" b="1" dirty="0">
                <a:cs typeface="B Lotus" panose="00000400000000000000" pitchFamily="2" charset="-78"/>
              </a:rPr>
              <a:t>چرم طبیعی</a:t>
            </a:r>
            <a:r>
              <a:rPr lang="ar-SA" sz="2800" dirty="0">
                <a:cs typeface="B Lotus" panose="00000400000000000000" pitchFamily="2" charset="-78"/>
              </a:rPr>
              <a:t> در البسه و لوازم جانبی، همواره مورد توجه افراد شیک پوش و باسلیقه بوده و درجه‌ای از حسن نظر و مرتبه‌ی بالای اجتماعی را القا می‌کند</a:t>
            </a:r>
            <a:r>
              <a:rPr lang="en-US" sz="2800" dirty="0">
                <a:cs typeface="B Lotus" panose="00000400000000000000" pitchFamily="2" charset="-78"/>
              </a:rPr>
              <a:t>.</a:t>
            </a:r>
          </a:p>
          <a:p>
            <a:endParaRPr lang="en-US" sz="2800" dirty="0"/>
          </a:p>
        </p:txBody>
      </p:sp>
    </p:spTree>
    <p:extLst>
      <p:ext uri="{BB962C8B-B14F-4D97-AF65-F5344CB8AC3E}">
        <p14:creationId xmlns:p14="http://schemas.microsoft.com/office/powerpoint/2010/main" val="484574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568345"/>
            <a:ext cx="3383973" cy="517505"/>
          </a:xfrm>
        </p:spPr>
        <p:txBody>
          <a:bodyPr>
            <a:normAutofit fontScale="90000"/>
          </a:bodyPr>
          <a:lstStyle/>
          <a:p>
            <a:endParaRPr lang="en-US" dirty="0"/>
          </a:p>
        </p:txBody>
      </p:sp>
      <p:sp>
        <p:nvSpPr>
          <p:cNvPr id="3" name="Content Placeholder 2"/>
          <p:cNvSpPr>
            <a:spLocks noGrp="1"/>
          </p:cNvSpPr>
          <p:nvPr>
            <p:ph idx="1"/>
          </p:nvPr>
        </p:nvSpPr>
        <p:spPr>
          <a:xfrm>
            <a:off x="913774" y="1085850"/>
            <a:ext cx="10363826" cy="4705349"/>
          </a:xfrm>
        </p:spPr>
        <p:txBody>
          <a:bodyPr>
            <a:normAutofit/>
          </a:bodyPr>
          <a:lstStyle/>
          <a:p>
            <a:pPr lvl="0" algn="just" rtl="1">
              <a:lnSpc>
                <a:spcPct val="150000"/>
              </a:lnSpc>
            </a:pPr>
            <a:r>
              <a:rPr lang="en-US" b="1" dirty="0">
                <a:cs typeface="B Lotus" panose="00000400000000000000" pitchFamily="2" charset="-78"/>
              </a:rPr>
              <a:t>“</a:t>
            </a:r>
            <a:r>
              <a:rPr lang="ar-SA" sz="2800" b="1" dirty="0">
                <a:cs typeface="B Lotus" panose="00000400000000000000" pitchFamily="2" charset="-78"/>
              </a:rPr>
              <a:t>چرم نفس می‌کشد</a:t>
            </a:r>
            <a:r>
              <a:rPr lang="en-US" sz="2800" b="1" dirty="0">
                <a:cs typeface="B Lotus" panose="00000400000000000000" pitchFamily="2" charset="-78"/>
              </a:rPr>
              <a:t>!”</a:t>
            </a:r>
          </a:p>
          <a:p>
            <a:pPr algn="just" rtl="1">
              <a:lnSpc>
                <a:spcPct val="150000"/>
              </a:lnSpc>
            </a:pPr>
            <a:r>
              <a:rPr lang="ar-SA" sz="2800" b="1" dirty="0">
                <a:cs typeface="B Lotus" panose="00000400000000000000" pitchFamily="2" charset="-78"/>
              </a:rPr>
              <a:t>این حرف کاملاً درست است! </a:t>
            </a:r>
            <a:endParaRPr lang="fa-IR" sz="2800" b="1" dirty="0">
              <a:cs typeface="B Lotus" panose="00000400000000000000" pitchFamily="2" charset="-78"/>
            </a:endParaRPr>
          </a:p>
          <a:p>
            <a:pPr algn="just" rtl="1">
              <a:lnSpc>
                <a:spcPct val="150000"/>
              </a:lnSpc>
            </a:pPr>
            <a:r>
              <a:rPr lang="ar-SA" sz="2800" b="1" dirty="0">
                <a:cs typeface="B Lotus" panose="00000400000000000000" pitchFamily="2" charset="-78"/>
              </a:rPr>
              <a:t>به این نکته توجه کنید که اگر وسایل خود را در کیف و حفاظ چرمی قرار دهید یا از البسه‌ی چرم طبیعی استفاده نمائید، و یا اگر کفش تمام چرم بپوشید، هوا به خوبی در آن‌ها جریان داشته و از تشکیل هر نوع قارچ و کپک جلوگیری می‌گردد</a:t>
            </a:r>
            <a:r>
              <a:rPr lang="en-US" sz="2800" b="1" dirty="0">
                <a:cs typeface="B Lotus" panose="00000400000000000000" pitchFamily="2" charset="-78"/>
              </a:rPr>
              <a:t>.</a:t>
            </a:r>
          </a:p>
          <a:p>
            <a:endParaRPr lang="en-US" dirty="0"/>
          </a:p>
        </p:txBody>
      </p:sp>
    </p:spTree>
    <p:extLst>
      <p:ext uri="{BB962C8B-B14F-4D97-AF65-F5344CB8AC3E}">
        <p14:creationId xmlns:p14="http://schemas.microsoft.com/office/powerpoint/2010/main" val="1219926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04809" y="93518"/>
            <a:ext cx="2930236" cy="1371600"/>
          </a:xfrm>
        </p:spPr>
        <p:txBody>
          <a:bodyPr>
            <a:normAutofit/>
          </a:bodyPr>
          <a:lstStyle/>
          <a:p>
            <a:pPr algn="ctr"/>
            <a:endParaRPr lang="en-US" dirty="0"/>
          </a:p>
        </p:txBody>
      </p:sp>
      <p:sp>
        <p:nvSpPr>
          <p:cNvPr id="3" name="Content Placeholder 2"/>
          <p:cNvSpPr>
            <a:spLocks noGrp="1"/>
          </p:cNvSpPr>
          <p:nvPr>
            <p:ph idx="1"/>
          </p:nvPr>
        </p:nvSpPr>
        <p:spPr>
          <a:xfrm>
            <a:off x="633220" y="1600200"/>
            <a:ext cx="10363826" cy="5178136"/>
          </a:xfrm>
        </p:spPr>
        <p:txBody>
          <a:bodyPr>
            <a:normAutofit fontScale="85000" lnSpcReduction="20000"/>
          </a:bodyPr>
          <a:lstStyle/>
          <a:p>
            <a:pPr lvl="0" algn="just" rtl="1">
              <a:lnSpc>
                <a:spcPct val="170000"/>
              </a:lnSpc>
            </a:pPr>
            <a:r>
              <a:rPr lang="ar-SA" sz="2800" dirty="0">
                <a:cs typeface="B Lotus" panose="00000400000000000000" pitchFamily="2" charset="-78"/>
              </a:rPr>
              <a:t>انعطاف پذیری</a:t>
            </a:r>
            <a:r>
              <a:rPr lang="en-US" sz="2800" dirty="0">
                <a:cs typeface="B Lotus" panose="00000400000000000000" pitchFamily="2" charset="-78"/>
              </a:rPr>
              <a:t>:</a:t>
            </a:r>
          </a:p>
          <a:p>
            <a:pPr algn="just" rtl="1">
              <a:lnSpc>
                <a:spcPct val="170000"/>
              </a:lnSpc>
            </a:pPr>
            <a:r>
              <a:rPr lang="ar-SA" sz="2800" dirty="0">
                <a:cs typeface="B Lotus" panose="00000400000000000000" pitchFamily="2" charset="-78"/>
              </a:rPr>
              <a:t>این خاصیت موجب می‌گردد که استفاده از آن در گذر زمان شما را خوشنودتر کند</a:t>
            </a:r>
            <a:r>
              <a:rPr lang="en-US" sz="2800" dirty="0">
                <a:cs typeface="B Lotus" panose="00000400000000000000" pitchFamily="2" charset="-78"/>
              </a:rPr>
              <a:t>.</a:t>
            </a:r>
            <a:r>
              <a:rPr lang="ar-SA" sz="2800" dirty="0">
                <a:cs typeface="B Lotus" panose="00000400000000000000" pitchFamily="2" charset="-78"/>
              </a:rPr>
              <a:t> از آن استفاده مطلوب‌تر می‌شود. </a:t>
            </a:r>
            <a:endParaRPr lang="en-US" sz="2800" dirty="0">
              <a:cs typeface="B Lotus" panose="00000400000000000000" pitchFamily="2" charset="-78"/>
            </a:endParaRPr>
          </a:p>
          <a:p>
            <a:pPr lvl="0" algn="just" rtl="1">
              <a:lnSpc>
                <a:spcPct val="170000"/>
              </a:lnSpc>
            </a:pPr>
            <a:r>
              <a:rPr lang="ar-SA" sz="2800" dirty="0">
                <a:cs typeface="B Lotus" panose="00000400000000000000" pitchFamily="2" charset="-78"/>
              </a:rPr>
              <a:t>مقرون به صرفه بودن</a:t>
            </a:r>
            <a:r>
              <a:rPr lang="en-US" sz="2800" dirty="0">
                <a:cs typeface="B Lotus" panose="00000400000000000000" pitchFamily="2" charset="-78"/>
              </a:rPr>
              <a:t>:</a:t>
            </a:r>
          </a:p>
          <a:p>
            <a:pPr algn="just" rtl="1">
              <a:lnSpc>
                <a:spcPct val="170000"/>
              </a:lnSpc>
            </a:pPr>
            <a:r>
              <a:rPr lang="ar-SA" sz="2800" dirty="0">
                <a:cs typeface="B Lotus" panose="00000400000000000000" pitchFamily="2" charset="-78"/>
              </a:rPr>
              <a:t>اگر چه در وحله‌ی اول به نظر می‌رسد که این محصول گران قیمت است ولی با توجه به دوام و استحکامی که دارد، بسیار مقرون به صرفه‌تر از انواع دیگر محصولات است</a:t>
            </a:r>
            <a:r>
              <a:rPr lang="en-US" sz="2800" dirty="0">
                <a:cs typeface="B Lotus" panose="00000400000000000000" pitchFamily="2" charset="-78"/>
              </a:rPr>
              <a:t>.</a:t>
            </a:r>
          </a:p>
          <a:p>
            <a:pPr lvl="0" algn="just" rtl="1">
              <a:lnSpc>
                <a:spcPct val="170000"/>
              </a:lnSpc>
            </a:pPr>
            <a:r>
              <a:rPr lang="ar-SA" sz="2800" dirty="0">
                <a:cs typeface="B Lotus" panose="00000400000000000000" pitchFamily="2" charset="-78"/>
              </a:rPr>
              <a:t>دوست‌دار محیط زیست</a:t>
            </a:r>
            <a:r>
              <a:rPr lang="en-US" sz="2800" dirty="0">
                <a:cs typeface="B Lotus" panose="00000400000000000000" pitchFamily="2" charset="-78"/>
              </a:rPr>
              <a:t>:</a:t>
            </a:r>
          </a:p>
          <a:p>
            <a:pPr algn="just" rtl="1">
              <a:lnSpc>
                <a:spcPct val="170000"/>
              </a:lnSpc>
            </a:pPr>
            <a:r>
              <a:rPr lang="ar-SA" sz="2800" dirty="0">
                <a:cs typeface="B Lotus" panose="00000400000000000000" pitchFamily="2" charset="-78"/>
              </a:rPr>
              <a:t>با توجه به این که چرم ماده‌ای طبیعی است، </a:t>
            </a:r>
            <a:r>
              <a:rPr lang="fa-IR" sz="2800" dirty="0">
                <a:cs typeface="B Lotus" panose="00000400000000000000" pitchFamily="2" charset="-78"/>
              </a:rPr>
              <a:t>میتواند کمک به چرخه طبیعی زمین کند.(محیط زیست)</a:t>
            </a:r>
            <a:endParaRPr lang="en-US" sz="2800" dirty="0">
              <a:cs typeface="B Lotus" panose="00000400000000000000" pitchFamily="2" charset="-78"/>
            </a:endParaRPr>
          </a:p>
          <a:p>
            <a:endParaRPr lang="en-US" dirty="0"/>
          </a:p>
        </p:txBody>
      </p:sp>
    </p:spTree>
    <p:extLst>
      <p:ext uri="{BB962C8B-B14F-4D97-AF65-F5344CB8AC3E}">
        <p14:creationId xmlns:p14="http://schemas.microsoft.com/office/powerpoint/2010/main" val="544517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0401" y="284327"/>
            <a:ext cx="8770571" cy="1560716"/>
          </a:xfrm>
        </p:spPr>
        <p:txBody>
          <a:bodyPr>
            <a:normAutofit/>
          </a:bodyPr>
          <a:lstStyle/>
          <a:p>
            <a:pPr algn="ctr" rtl="1"/>
            <a:r>
              <a:rPr lang="fa-IR" sz="4400" b="1" dirty="0">
                <a:cs typeface="B Lotus" panose="00000400000000000000" pitchFamily="2" charset="-78"/>
              </a:rPr>
              <a:t>ارگونمی</a:t>
            </a:r>
            <a:endParaRPr lang="en-US" sz="4400" b="1" dirty="0">
              <a:cs typeface="B Lotus" panose="00000400000000000000" pitchFamily="2" charset="-78"/>
            </a:endParaRPr>
          </a:p>
        </p:txBody>
      </p:sp>
      <p:sp>
        <p:nvSpPr>
          <p:cNvPr id="3" name="Content Placeholder 2"/>
          <p:cNvSpPr>
            <a:spLocks noGrp="1"/>
          </p:cNvSpPr>
          <p:nvPr>
            <p:ph idx="1"/>
          </p:nvPr>
        </p:nvSpPr>
        <p:spPr>
          <a:xfrm>
            <a:off x="488373" y="1953490"/>
            <a:ext cx="10789227" cy="4333009"/>
          </a:xfrm>
        </p:spPr>
        <p:txBody>
          <a:bodyPr>
            <a:normAutofit fontScale="92500"/>
          </a:bodyPr>
          <a:lstStyle/>
          <a:p>
            <a:pPr algn="just" rtl="1">
              <a:lnSpc>
                <a:spcPct val="160000"/>
              </a:lnSpc>
            </a:pPr>
            <a:r>
              <a:rPr lang="fa-IR" sz="2800" b="1" dirty="0">
                <a:cs typeface="B Lotus" panose="00000400000000000000" pitchFamily="2" charset="-78"/>
              </a:rPr>
              <a:t>ارگونومی یا همان مهندسی فاکتورهای انسانی ، علمی ترکیبی است که سعی دارد ابزارها ، دستگاه ها ، محیط کار ومشاغل رابا توجه به توانایی جسمی ، فکری ومحدودیت ها وعلایق انسانها ، طراحی نماید. این علم باهدف افزایش بهره وری ، باعنایت برسلامتی ، ایمنی ورفاه انسان درمحیط، شکل گرفته است. درحقیقت معنای این علم هماهنگ کردن محیط با انسان است نه انسان با محیط . این علم ازطراحی صحیح وسایل بسیار ساده مانند یک انبردست تا طراحی ماشین آلات پیچیده وحتی تعیین استاندارد شرایط فیزیکی محیط ، دما ، رطوبت ، وغیره می پردازد. </a:t>
            </a:r>
          </a:p>
          <a:p>
            <a:endParaRPr lang="en-US" dirty="0"/>
          </a:p>
        </p:txBody>
      </p:sp>
    </p:spTree>
    <p:extLst>
      <p:ext uri="{BB962C8B-B14F-4D97-AF65-F5344CB8AC3E}">
        <p14:creationId xmlns:p14="http://schemas.microsoft.com/office/powerpoint/2010/main" val="3230007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568345"/>
            <a:ext cx="8770571" cy="1404146"/>
          </a:xfrm>
        </p:spPr>
        <p:txBody>
          <a:bodyPr/>
          <a:lstStyle/>
          <a:p>
            <a:pPr algn="ctr" rtl="1"/>
            <a:r>
              <a:rPr lang="fa-IR" dirty="0"/>
              <a:t>انواع پوست</a:t>
            </a:r>
            <a:endParaRPr lang="en-US" dirty="0"/>
          </a:p>
        </p:txBody>
      </p:sp>
      <p:sp>
        <p:nvSpPr>
          <p:cNvPr id="3" name="Content Placeholder 2"/>
          <p:cNvSpPr>
            <a:spLocks noGrp="1"/>
          </p:cNvSpPr>
          <p:nvPr>
            <p:ph idx="1"/>
          </p:nvPr>
        </p:nvSpPr>
        <p:spPr>
          <a:xfrm>
            <a:off x="2933700" y="2299063"/>
            <a:ext cx="8770571" cy="3790841"/>
          </a:xfrm>
        </p:spPr>
        <p:txBody>
          <a:bodyPr/>
          <a:lstStyle/>
          <a:p>
            <a:pPr algn="just" rtl="1"/>
            <a:r>
              <a:rPr lang="fa-IR" b="1" dirty="0"/>
              <a:t>گاو، اسب و گاومیش، خوک</a:t>
            </a:r>
          </a:p>
          <a:p>
            <a:pPr algn="just" rtl="1"/>
            <a:r>
              <a:rPr lang="fa-IR" b="1" dirty="0"/>
              <a:t>گوسفند و بز </a:t>
            </a:r>
          </a:p>
          <a:p>
            <a:pPr algn="just" rtl="1"/>
            <a:r>
              <a:rPr lang="ar-SA" b="1" dirty="0"/>
              <a:t>پوست مار و مارمولک</a:t>
            </a:r>
            <a:endParaRPr lang="en-US" dirty="0"/>
          </a:p>
          <a:p>
            <a:pPr algn="just" rtl="1"/>
            <a:r>
              <a:rPr lang="ar-SA" b="1" dirty="0"/>
              <a:t>پوست کروکودیل و سوسمار </a:t>
            </a:r>
            <a:endParaRPr lang="en-US" dirty="0"/>
          </a:p>
          <a:p>
            <a:pPr algn="just" rtl="1"/>
            <a:r>
              <a:rPr lang="ar-SA" b="1" dirty="0"/>
              <a:t>پوست ماهی ( کوسه )</a:t>
            </a:r>
            <a:endParaRPr lang="en-US" dirty="0"/>
          </a:p>
          <a:p>
            <a:pPr algn="just" rtl="1"/>
            <a:r>
              <a:rPr lang="ar-SA" b="1" dirty="0"/>
              <a:t>پوست کانگورو</a:t>
            </a:r>
            <a:endParaRPr lang="en-US" dirty="0"/>
          </a:p>
          <a:p>
            <a:pPr algn="just" rtl="1"/>
            <a:r>
              <a:rPr lang="ar-SA" b="1" dirty="0"/>
              <a:t>پوست شتر مرغ</a:t>
            </a:r>
            <a:endParaRPr lang="en-US" dirty="0"/>
          </a:p>
          <a:p>
            <a:endParaRPr lang="en-US" dirty="0"/>
          </a:p>
        </p:txBody>
      </p:sp>
    </p:spTree>
    <p:extLst>
      <p:ext uri="{BB962C8B-B14F-4D97-AF65-F5344CB8AC3E}">
        <p14:creationId xmlns:p14="http://schemas.microsoft.com/office/powerpoint/2010/main" val="62368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2521</TotalTime>
  <Words>1631</Words>
  <Application>Microsoft Office PowerPoint</Application>
  <PresentationFormat>Widescreen</PresentationFormat>
  <Paragraphs>129</Paragraphs>
  <Slides>37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37</vt:i4>
      </vt:variant>
    </vt:vector>
  </HeadingPairs>
  <TitlesOfParts>
    <vt:vector size="48" baseType="lpstr">
      <vt:lpstr>2  Mitra</vt:lpstr>
      <vt:lpstr>2  Titr</vt:lpstr>
      <vt:lpstr>Arial</vt:lpstr>
      <vt:lpstr>B Lotus</vt:lpstr>
      <vt:lpstr>B Zar</vt:lpstr>
      <vt:lpstr>Calibri</vt:lpstr>
      <vt:lpstr>Century Schoolbook</vt:lpstr>
      <vt:lpstr>Corbel</vt:lpstr>
      <vt:lpstr>Times New Roman</vt:lpstr>
      <vt:lpstr>Titr</vt:lpstr>
      <vt:lpstr>Feathered</vt:lpstr>
      <vt:lpstr>شناخت چرم و راههای کنترل کیفیت 99/07/29</vt:lpstr>
      <vt:lpstr>چرا چرم انتخاب کنیم؟</vt:lpstr>
      <vt:lpstr>PowerPoint Presentation</vt:lpstr>
      <vt:lpstr>PowerPoint Presentation</vt:lpstr>
      <vt:lpstr>PowerPoint Presentation</vt:lpstr>
      <vt:lpstr>PowerPoint Presentation</vt:lpstr>
      <vt:lpstr>PowerPoint Presentation</vt:lpstr>
      <vt:lpstr>ارگونمی</vt:lpstr>
      <vt:lpstr>انواع پوست</vt:lpstr>
      <vt:lpstr>پوست چیست؟</vt:lpstr>
      <vt:lpstr>شناخت پوست و خواص آن</vt:lpstr>
      <vt:lpstr>مراحل فساد پوست</vt:lpstr>
      <vt:lpstr>مراحل فساد پوست</vt:lpstr>
      <vt:lpstr>مراحل فساد پوست </vt:lpstr>
      <vt:lpstr>حفظ پوست</vt:lpstr>
      <vt:lpstr>تقسیم بندی پوست و محصولات تولیدی از آن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انواع چرم طبیعی بر اساس نوع دباغی</vt:lpstr>
      <vt:lpstr>آزمون های فیزیکی چرم</vt:lpstr>
      <vt:lpstr>PowerPoint Presentation</vt:lpstr>
      <vt:lpstr>PowerPoint Presentation</vt:lpstr>
      <vt:lpstr>لیپیدها</vt:lpstr>
      <vt:lpstr>واکنش روغن ها</vt:lpstr>
      <vt:lpstr>هدف اصلی استفاده از روغن</vt:lpstr>
      <vt:lpstr>محل قرار گیری روغن</vt:lpstr>
      <vt:lpstr>دو پوستي</vt:lpstr>
      <vt:lpstr>ايرادات روغن دهي</vt:lpstr>
      <vt:lpstr>تست روغن</vt:lpstr>
      <vt:lpstr>نگهداری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چرم 97/11/2</dc:title>
  <dc:creator>User</dc:creator>
  <cp:lastModifiedBy>farnaz mortazavi</cp:lastModifiedBy>
  <cp:revision>31</cp:revision>
  <dcterms:created xsi:type="dcterms:W3CDTF">2019-01-22T02:33:32Z</dcterms:created>
  <dcterms:modified xsi:type="dcterms:W3CDTF">2020-10-24T13:07:15Z</dcterms:modified>
</cp:coreProperties>
</file>